
<file path=[Content_Types].xml><?xml version="1.0" encoding="utf-8"?>
<Types xmlns="http://schemas.openxmlformats.org/package/2006/content-types">
  <Default Extension="avi" ContentType="video/x-msvideo"/>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277" r:id="rId3"/>
    <p:sldId id="278" r:id="rId4"/>
    <p:sldId id="258" r:id="rId5"/>
    <p:sldId id="261" r:id="rId6"/>
    <p:sldId id="262" r:id="rId7"/>
    <p:sldId id="263" r:id="rId8"/>
    <p:sldId id="264" r:id="rId9"/>
    <p:sldId id="266" r:id="rId10"/>
    <p:sldId id="267" r:id="rId11"/>
    <p:sldId id="269" r:id="rId12"/>
    <p:sldId id="268" r:id="rId13"/>
    <p:sldId id="271" r:id="rId14"/>
    <p:sldId id="272" r:id="rId15"/>
    <p:sldId id="274" r:id="rId16"/>
    <p:sldId id="273" r:id="rId17"/>
    <p:sldId id="275" r:id="rId18"/>
    <p:sldId id="276" r:id="rId19"/>
    <p:sldId id="284" r:id="rId20"/>
    <p:sldId id="1119" r:id="rId21"/>
    <p:sldId id="285" r:id="rId22"/>
    <p:sldId id="280" r:id="rId23"/>
    <p:sldId id="281" r:id="rId24"/>
    <p:sldId id="286" r:id="rId25"/>
    <p:sldId id="926" r:id="rId26"/>
    <p:sldId id="1010" r:id="rId27"/>
    <p:sldId id="1011" r:id="rId28"/>
    <p:sldId id="1012" r:id="rId29"/>
    <p:sldId id="1014" r:id="rId30"/>
    <p:sldId id="1015" r:id="rId31"/>
    <p:sldId id="1016" r:id="rId32"/>
    <p:sldId id="1090" r:id="rId33"/>
    <p:sldId id="1091" r:id="rId34"/>
    <p:sldId id="1092" r:id="rId35"/>
    <p:sldId id="1093" r:id="rId36"/>
    <p:sldId id="1095" r:id="rId37"/>
    <p:sldId id="1094" r:id="rId38"/>
    <p:sldId id="1096" r:id="rId39"/>
    <p:sldId id="1098" r:id="rId40"/>
    <p:sldId id="1097" r:id="rId41"/>
    <p:sldId id="1099" r:id="rId42"/>
    <p:sldId id="1100" r:id="rId43"/>
    <p:sldId id="1101" r:id="rId44"/>
    <p:sldId id="1102" r:id="rId45"/>
    <p:sldId id="1103" r:id="rId46"/>
    <p:sldId id="1104" r:id="rId47"/>
    <p:sldId id="1105" r:id="rId48"/>
    <p:sldId id="1106" r:id="rId49"/>
    <p:sldId id="1107" r:id="rId50"/>
    <p:sldId id="1108" r:id="rId51"/>
    <p:sldId id="1109" r:id="rId52"/>
    <p:sldId id="1110" r:id="rId53"/>
    <p:sldId id="1111" r:id="rId54"/>
    <p:sldId id="1120" r:id="rId55"/>
    <p:sldId id="1113" r:id="rId56"/>
    <p:sldId id="288" r:id="rId57"/>
    <p:sldId id="351" r:id="rId58"/>
    <p:sldId id="387" r:id="rId59"/>
    <p:sldId id="282" r:id="rId60"/>
    <p:sldId id="1114" r:id="rId61"/>
    <p:sldId id="1116" r:id="rId62"/>
    <p:sldId id="1121" r:id="rId63"/>
    <p:sldId id="1122" r:id="rId64"/>
    <p:sldId id="1123" r:id="rId65"/>
    <p:sldId id="1124" r:id="rId66"/>
    <p:sldId id="1132" r:id="rId67"/>
    <p:sldId id="1133" r:id="rId68"/>
    <p:sldId id="1134" r:id="rId69"/>
    <p:sldId id="1135" r:id="rId70"/>
    <p:sldId id="1136" r:id="rId71"/>
    <p:sldId id="1137" r:id="rId72"/>
    <p:sldId id="1127" r:id="rId73"/>
    <p:sldId id="1128" r:id="rId74"/>
    <p:sldId id="1118" r:id="rId75"/>
    <p:sldId id="1052" r:id="rId76"/>
    <p:sldId id="1049" r:id="rId77"/>
    <p:sldId id="1054" r:id="rId78"/>
    <p:sldId id="1030" r:id="rId79"/>
    <p:sldId id="1039" r:id="rId80"/>
    <p:sldId id="1040" r:id="rId81"/>
    <p:sldId id="1066" r:id="rId82"/>
    <p:sldId id="1065" r:id="rId83"/>
    <p:sldId id="1076" r:id="rId84"/>
    <p:sldId id="1077" r:id="rId85"/>
    <p:sldId id="1130" r:id="rId86"/>
    <p:sldId id="1129" r:id="rId87"/>
    <p:sldId id="1131" r:id="rId88"/>
    <p:sldId id="328" r:id="rId89"/>
    <p:sldId id="1138" r:id="rId90"/>
    <p:sldId id="1112" r:id="rId91"/>
    <p:sldId id="1139" r:id="rId92"/>
    <p:sldId id="1140" r:id="rId93"/>
    <p:sldId id="1141" r:id="rId94"/>
    <p:sldId id="1117" r:id="rId95"/>
    <p:sldId id="257" r:id="rId96"/>
    <p:sldId id="259" r:id="rId97"/>
    <p:sldId id="1142" r:id="rId98"/>
    <p:sldId id="320" r:id="rId99"/>
    <p:sldId id="321" r:id="rId100"/>
    <p:sldId id="287" r:id="rId101"/>
    <p:sldId id="1143" r:id="rId102"/>
    <p:sldId id="1144" r:id="rId103"/>
    <p:sldId id="289" r:id="rId104"/>
    <p:sldId id="295" r:id="rId105"/>
    <p:sldId id="313" r:id="rId106"/>
    <p:sldId id="296" r:id="rId107"/>
    <p:sldId id="298" r:id="rId108"/>
    <p:sldId id="316" r:id="rId109"/>
    <p:sldId id="299" r:id="rId110"/>
    <p:sldId id="301" r:id="rId111"/>
    <p:sldId id="303" r:id="rId112"/>
    <p:sldId id="319" r:id="rId113"/>
    <p:sldId id="312" r:id="rId114"/>
    <p:sldId id="326" r:id="rId115"/>
    <p:sldId id="1145" r:id="rId116"/>
    <p:sldId id="1146" r:id="rId117"/>
    <p:sldId id="1147" r:id="rId1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B5F53-8954-4D24-94FE-6A8825F00BF2}" v="334" dt="2025-04-23T11:31:06.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DF4AF-5A22-4B28-BA5A-B368AE8C24AA}" type="datetimeFigureOut">
              <a:rPr lang="nl-NL" smtClean="0"/>
              <a:t>23-4-2025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BF45E-9603-4D70-B03F-AF3C05066AF3}" type="slidenum">
              <a:rPr lang="nl-NL" smtClean="0"/>
              <a:t>‹#›</a:t>
            </a:fld>
            <a:endParaRPr lang="nl-NL"/>
          </a:p>
        </p:txBody>
      </p:sp>
    </p:spTree>
    <p:extLst>
      <p:ext uri="{BB962C8B-B14F-4D97-AF65-F5344CB8AC3E}">
        <p14:creationId xmlns:p14="http://schemas.microsoft.com/office/powerpoint/2010/main" val="258010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9976AB45-2A9A-4238-8DA3-E8AF1142FD3C}" type="slidenum">
              <a:rPr lang="nl-NL" smtClean="0"/>
              <a:t>25</a:t>
            </a:fld>
            <a:endParaRPr lang="nl-NL"/>
          </a:p>
        </p:txBody>
      </p:sp>
    </p:spTree>
    <p:extLst>
      <p:ext uri="{BB962C8B-B14F-4D97-AF65-F5344CB8AC3E}">
        <p14:creationId xmlns:p14="http://schemas.microsoft.com/office/powerpoint/2010/main" val="115121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011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chemeClr val="lt1"/>
                </a:solidFill>
                <a:latin typeface="Nunito"/>
                <a:sym typeface="Nunito"/>
              </a:rPr>
              <a:t>Most popular techniques</a:t>
            </a:r>
            <a:endParaRPr lang="en-US" sz="1200" b="1" dirty="0">
              <a:solidFill>
                <a:schemeClr val="dk1"/>
              </a:solidFill>
              <a:latin typeface="Malgun Gothic"/>
              <a:sym typeface="Nunit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bg1"/>
                </a:solidFill>
                <a:latin typeface="Calibri"/>
                <a:cs typeface="Times New Roman"/>
              </a:rPr>
              <a:t>Model compression techniques are many, and strategies that mix them are even more numerous. In such diversity of approaches, we will focus on the three most popular techniques:</a:t>
            </a:r>
          </a:p>
          <a:p>
            <a:pPr marL="571500" indent="-571500">
              <a:lnSpc>
                <a:spcPct val="107000"/>
              </a:lnSpc>
              <a:buFont typeface="Arial" panose="020B0604020202020204" pitchFamily="34" charset="0"/>
              <a:buChar char="•"/>
            </a:pPr>
            <a:r>
              <a:rPr lang="en-US" sz="1200" dirty="0">
                <a:solidFill>
                  <a:schemeClr val="bg1"/>
                </a:solidFill>
                <a:latin typeface="Calibri"/>
                <a:cs typeface="Times New Roman"/>
              </a:rPr>
              <a:t>Pruning</a:t>
            </a:r>
          </a:p>
          <a:p>
            <a:pPr marL="571500" indent="-571500">
              <a:lnSpc>
                <a:spcPct val="107000"/>
              </a:lnSpc>
              <a:buFont typeface="Arial" panose="020B0604020202020204" pitchFamily="34" charset="0"/>
              <a:buChar char="•"/>
            </a:pPr>
            <a:r>
              <a:rPr lang="en-US" sz="1200" dirty="0">
                <a:solidFill>
                  <a:schemeClr val="bg1"/>
                </a:solidFill>
                <a:latin typeface="Calibri"/>
                <a:cs typeface="Times New Roman"/>
              </a:rPr>
              <a:t>Quantization</a:t>
            </a:r>
          </a:p>
          <a:p>
            <a:pPr marL="571500" indent="-571500">
              <a:lnSpc>
                <a:spcPct val="107000"/>
              </a:lnSpc>
              <a:buFont typeface="Arial" panose="020B0604020202020204" pitchFamily="34" charset="0"/>
              <a:buChar char="•"/>
            </a:pPr>
            <a:r>
              <a:rPr lang="en-US" sz="1200" dirty="0">
                <a:solidFill>
                  <a:schemeClr val="bg1"/>
                </a:solidFill>
                <a:latin typeface="Calibri"/>
                <a:cs typeface="Times New Roman"/>
              </a:rPr>
              <a:t>Knowledge Distillation</a:t>
            </a: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516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sz="1200" dirty="0" err="1">
                <a:solidFill>
                  <a:schemeClr val="bg1"/>
                </a:solidFill>
                <a:latin typeface="Calibri"/>
                <a:cs typeface="Times New Roman"/>
              </a:rPr>
              <a:t>It</a:t>
            </a:r>
            <a:r>
              <a:rPr lang="it-IT" sz="1200" dirty="0">
                <a:solidFill>
                  <a:schemeClr val="bg1"/>
                </a:solidFill>
                <a:latin typeface="Calibri"/>
                <a:cs typeface="Times New Roman"/>
              </a:rPr>
              <a:t> </a:t>
            </a:r>
            <a:r>
              <a:rPr lang="it-IT" sz="1200" dirty="0" err="1">
                <a:solidFill>
                  <a:schemeClr val="bg1"/>
                </a:solidFill>
                <a:latin typeface="Calibri"/>
                <a:cs typeface="Times New Roman"/>
              </a:rPr>
              <a:t>involves</a:t>
            </a:r>
            <a:r>
              <a:rPr lang="it-IT" sz="1200" dirty="0">
                <a:solidFill>
                  <a:schemeClr val="bg1"/>
                </a:solidFill>
                <a:latin typeface="Calibri"/>
                <a:cs typeface="Times New Roman"/>
              </a:rPr>
              <a:t> </a:t>
            </a:r>
            <a:r>
              <a:rPr lang="it-IT" sz="1200" dirty="0" err="1">
                <a:solidFill>
                  <a:schemeClr val="bg1"/>
                </a:solidFill>
                <a:latin typeface="Calibri"/>
                <a:cs typeface="Times New Roman"/>
              </a:rPr>
              <a:t>removing</a:t>
            </a:r>
            <a:r>
              <a:rPr lang="it-IT" sz="1200" dirty="0">
                <a:solidFill>
                  <a:schemeClr val="bg1"/>
                </a:solidFill>
                <a:latin typeface="Calibri"/>
                <a:cs typeface="Times New Roman"/>
              </a:rPr>
              <a:t> connection </a:t>
            </a:r>
            <a:r>
              <a:rPr lang="it-IT" sz="1200" dirty="0" err="1">
                <a:solidFill>
                  <a:schemeClr val="bg1"/>
                </a:solidFill>
                <a:latin typeface="Calibri"/>
                <a:cs typeface="Times New Roman"/>
              </a:rPr>
              <a:t>between</a:t>
            </a:r>
            <a:r>
              <a:rPr lang="it-IT" sz="1200" dirty="0">
                <a:solidFill>
                  <a:schemeClr val="bg1"/>
                </a:solidFill>
                <a:latin typeface="Calibri"/>
                <a:cs typeface="Times New Roman"/>
              </a:rPr>
              <a:t> </a:t>
            </a:r>
            <a:r>
              <a:rPr lang="it-IT" sz="1200" dirty="0" err="1">
                <a:solidFill>
                  <a:schemeClr val="bg1"/>
                </a:solidFill>
                <a:latin typeface="Calibri"/>
                <a:cs typeface="Times New Roman"/>
              </a:rPr>
              <a:t>neurons</a:t>
            </a:r>
            <a:r>
              <a:rPr lang="it-IT" sz="1200" dirty="0">
                <a:solidFill>
                  <a:schemeClr val="bg1"/>
                </a:solidFill>
                <a:latin typeface="Calibri"/>
                <a:cs typeface="Times New Roman"/>
              </a:rPr>
              <a:t>, </a:t>
            </a:r>
            <a:r>
              <a:rPr lang="it-IT" sz="1200" dirty="0" err="1">
                <a:solidFill>
                  <a:schemeClr val="bg1"/>
                </a:solidFill>
                <a:latin typeface="Calibri"/>
                <a:cs typeface="Times New Roman"/>
              </a:rPr>
              <a:t>channels</a:t>
            </a:r>
            <a:r>
              <a:rPr lang="it-IT" sz="1200" dirty="0">
                <a:solidFill>
                  <a:schemeClr val="bg1"/>
                </a:solidFill>
                <a:latin typeface="Calibri"/>
                <a:cs typeface="Times New Roman"/>
              </a:rPr>
              <a:t>, or filters from a </a:t>
            </a:r>
            <a:r>
              <a:rPr lang="it-IT" sz="1200" dirty="0" err="1">
                <a:solidFill>
                  <a:schemeClr val="bg1"/>
                </a:solidFill>
                <a:latin typeface="Calibri"/>
                <a:cs typeface="Times New Roman"/>
              </a:rPr>
              <a:t>trained</a:t>
            </a:r>
            <a:r>
              <a:rPr lang="it-IT" sz="1200" dirty="0">
                <a:solidFill>
                  <a:schemeClr val="bg1"/>
                </a:solidFill>
                <a:latin typeface="Calibri"/>
                <a:cs typeface="Times New Roman"/>
              </a:rPr>
              <a:t> network.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1" dirty="0">
              <a:solidFill>
                <a:schemeClr val="lt1"/>
              </a:solidFill>
              <a:latin typeface="Nunito"/>
              <a:sym typeface="Nunit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chemeClr val="lt1"/>
                </a:solidFill>
                <a:latin typeface="Nunito"/>
                <a:sym typeface="Nunito"/>
              </a:rPr>
              <a:t>Pruning</a:t>
            </a:r>
            <a:endParaRPr lang="en-US" sz="1200" b="1" dirty="0">
              <a:solidFill>
                <a:schemeClr val="dk1"/>
              </a:solidFill>
              <a:latin typeface="Malgun Gothic"/>
              <a:sym typeface="Nunit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000" dirty="0">
                <a:solidFill>
                  <a:schemeClr val="bg1"/>
                </a:solidFill>
                <a:latin typeface="Calibri"/>
                <a:cs typeface="Times New Roman"/>
              </a:rPr>
              <a:t>Of all the pattern compression techniques, pruning is certainly the most popular.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000" dirty="0">
                <a:solidFill>
                  <a:schemeClr val="bg1"/>
                </a:solidFill>
                <a:latin typeface="Calibri"/>
                <a:cs typeface="Times New Roman"/>
              </a:rPr>
              <a:t>The idea dates as far back as the late 1980s*, although it has only recently become popular.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000" b="1" dirty="0">
                <a:solidFill>
                  <a:schemeClr val="lt1"/>
                </a:solidFill>
                <a:latin typeface="Nunito"/>
                <a:sym typeface="Nunito"/>
              </a:rPr>
              <a:t>Justification</a:t>
            </a:r>
            <a:endParaRPr lang="en-GB"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000" dirty="0">
                <a:solidFill>
                  <a:schemeClr val="bg1"/>
                </a:solidFill>
                <a:latin typeface="Calibri"/>
                <a:cs typeface="Times New Roman"/>
              </a:rPr>
              <a:t>There is a biological justification: if we think of human beings, the synapses in the brain shrink from about 1,000 trillion to 500 trillion within ten years of birth. And in the same time frame we observe how the human being's intellectual abilities are refined, leading her or him to possess more structured thinking.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000" dirty="0">
              <a:solidFill>
                <a:schemeClr val="bg1"/>
              </a:solidFill>
              <a:latin typeface="Calibri"/>
              <a:cs typeface="Times New Roman"/>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chemeClr val="bg1"/>
                </a:solidFill>
                <a:latin typeface="Calibri"/>
                <a:cs typeface="Times New Roman"/>
              </a:rPr>
              <a:t>* </a:t>
            </a:r>
            <a:r>
              <a:rPr lang="en-US" sz="1200" dirty="0" err="1">
                <a:solidFill>
                  <a:schemeClr val="bg1"/>
                </a:solidFill>
                <a:latin typeface="Calibri"/>
                <a:cs typeface="Times New Roman"/>
              </a:rPr>
              <a:t>Mozer</a:t>
            </a:r>
            <a:r>
              <a:rPr lang="en-US" sz="1200" dirty="0">
                <a:solidFill>
                  <a:schemeClr val="bg1"/>
                </a:solidFill>
                <a:latin typeface="Calibri"/>
                <a:cs typeface="Times New Roman"/>
              </a:rPr>
              <a:t>, M. C. and </a:t>
            </a:r>
            <a:r>
              <a:rPr lang="en-US" sz="1200" dirty="0" err="1">
                <a:solidFill>
                  <a:schemeClr val="bg1"/>
                </a:solidFill>
                <a:latin typeface="Calibri"/>
                <a:cs typeface="Times New Roman"/>
              </a:rPr>
              <a:t>Smolensky</a:t>
            </a:r>
            <a:r>
              <a:rPr lang="en-US" sz="1200" dirty="0">
                <a:solidFill>
                  <a:schemeClr val="bg1"/>
                </a:solidFill>
                <a:latin typeface="Calibri"/>
                <a:cs typeface="Times New Roman"/>
              </a:rPr>
              <a:t>, P. Skeletonization: A technique for trimming the fat from a network via relevance assessment. January 1988.</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chemeClr val="bg1"/>
                </a:solidFill>
                <a:latin typeface="Calibri"/>
                <a:cs typeface="Times New Roman"/>
              </a:rPr>
              <a:t>* </a:t>
            </a:r>
            <a:r>
              <a:rPr lang="en-US" sz="1200" dirty="0" err="1">
                <a:solidFill>
                  <a:schemeClr val="bg1"/>
                </a:solidFill>
                <a:latin typeface="Calibri"/>
                <a:cs typeface="Times New Roman"/>
              </a:rPr>
              <a:t>Mozer</a:t>
            </a:r>
            <a:r>
              <a:rPr lang="en-US" sz="1200" dirty="0">
                <a:solidFill>
                  <a:schemeClr val="bg1"/>
                </a:solidFill>
                <a:latin typeface="Calibri"/>
                <a:cs typeface="Times New Roman"/>
              </a:rPr>
              <a:t>, M. C. and </a:t>
            </a:r>
            <a:r>
              <a:rPr lang="en-US" sz="1200" dirty="0" err="1">
                <a:solidFill>
                  <a:schemeClr val="bg1"/>
                </a:solidFill>
                <a:latin typeface="Calibri"/>
                <a:cs typeface="Times New Roman"/>
              </a:rPr>
              <a:t>Smolensky</a:t>
            </a:r>
            <a:r>
              <a:rPr lang="en-US" sz="1200" dirty="0">
                <a:solidFill>
                  <a:schemeClr val="bg1"/>
                </a:solidFill>
                <a:latin typeface="Calibri"/>
                <a:cs typeface="Times New Roman"/>
              </a:rPr>
              <a:t>, P. Using Relevance to Reduce Network Size Automatically. January 1989.</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dirty="0">
                <a:solidFill>
                  <a:schemeClr val="bg1"/>
                </a:solidFill>
                <a:latin typeface="Calibri"/>
                <a:cs typeface="Times New Roman"/>
              </a:rPr>
              <a:t>* </a:t>
            </a:r>
            <a:r>
              <a:rPr lang="en-GB" sz="1200" dirty="0" err="1">
                <a:solidFill>
                  <a:schemeClr val="bg1"/>
                </a:solidFill>
                <a:latin typeface="Calibri"/>
                <a:cs typeface="Times New Roman"/>
              </a:rPr>
              <a:t>Janowsky</a:t>
            </a:r>
            <a:r>
              <a:rPr lang="en-GB" sz="1200" dirty="0">
                <a:solidFill>
                  <a:schemeClr val="bg1"/>
                </a:solidFill>
                <a:latin typeface="Calibri"/>
                <a:cs typeface="Times New Roman"/>
              </a:rPr>
              <a:t>, S. A. Pruning versus clipping in neural networks. June 1989.</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sz="1200" dirty="0">
                <a:solidFill>
                  <a:schemeClr val="bg1"/>
                </a:solidFill>
                <a:latin typeface="Calibri"/>
                <a:cs typeface="Times New Roman"/>
              </a:rPr>
              <a:t>* </a:t>
            </a:r>
            <a:r>
              <a:rPr lang="en-GB" sz="1200" dirty="0" err="1">
                <a:solidFill>
                  <a:schemeClr val="bg1"/>
                </a:solidFill>
                <a:latin typeface="Calibri"/>
                <a:cs typeface="Times New Roman"/>
              </a:rPr>
              <a:t>Karnin</a:t>
            </a:r>
            <a:r>
              <a:rPr lang="en-GB" sz="1200" dirty="0">
                <a:solidFill>
                  <a:schemeClr val="bg1"/>
                </a:solidFill>
                <a:latin typeface="Calibri"/>
                <a:cs typeface="Times New Roman"/>
              </a:rPr>
              <a:t>, E. D. A simple procedure for pruning backpropagation trained neural networks. June 1990.</a:t>
            </a: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200" dirty="0">
              <a:solidFill>
                <a:schemeClr val="bg1"/>
              </a:solidFill>
              <a:latin typeface="Calibri"/>
              <a:cs typeface="Times New Roman"/>
            </a:endParaRP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25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chemeClr val="lt1"/>
                </a:solidFill>
                <a:latin typeface="Nunito"/>
                <a:sym typeface="Nunito"/>
              </a:rPr>
              <a:t>Unstructured Pruning</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bg1"/>
                </a:solidFill>
                <a:latin typeface="Calibri"/>
                <a:cs typeface="Times New Roman"/>
              </a:rPr>
              <a:t>The main consequence of unstructured pruning is an increase in network sparsity, i.e., the proportion of null and non-null weights: specialized software such as TensorFlow Lite and Caffe allow operations on sparse matrices to be optimized on appropriate hardware, greatly reducing the latency of such models, the number of FLOPs required, and the inference time thus the power and memory consumed.</a:t>
            </a:r>
            <a:endParaRPr lang="en-US" sz="1200" dirty="0">
              <a:solidFill>
                <a:schemeClr val="bg1"/>
              </a:solidFill>
              <a:latin typeface="Calibri"/>
              <a:cs typeface="Times New Roman"/>
            </a:endParaRP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1587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chemeClr val="lt1"/>
                </a:solidFill>
                <a:latin typeface="Nunito"/>
                <a:sym typeface="Nunito"/>
              </a:rPr>
              <a:t>Structured Pruning</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bg1"/>
                </a:solidFill>
                <a:latin typeface="Calibri"/>
                <a:cs typeface="Times New Roman"/>
              </a:rPr>
              <a:t>The advantage of structured pruning is the ability to continue running the models obtained with hardware and software like the original: removal of entire channels or filters does not result in increased network sparsity.</a:t>
            </a:r>
            <a:endParaRPr lang="en-US" sz="1200" dirty="0">
              <a:solidFill>
                <a:schemeClr val="bg1"/>
              </a:solidFill>
              <a:latin typeface="Calibri"/>
              <a:cs typeface="Times New Roman"/>
            </a:endParaRP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076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chemeClr val="lt1"/>
                </a:solidFill>
                <a:latin typeface="Nunito"/>
                <a:sym typeface="Nunito"/>
              </a:rPr>
              <a:t>What weights to eliminate?</a:t>
            </a:r>
            <a:endParaRPr lang="en-US" sz="1200" b="1" dirty="0">
              <a:solidFill>
                <a:schemeClr val="dk1"/>
              </a:solidFill>
              <a:latin typeface="Malgun Gothic"/>
              <a:sym typeface="Nunit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bg1"/>
                </a:solidFill>
                <a:latin typeface="Calibri"/>
                <a:cs typeface="Times New Roman"/>
              </a:rPr>
              <a:t>But what is the criteria for deciding which weights should be removed? The most popular ones are:</a:t>
            </a:r>
          </a:p>
          <a:p>
            <a:pPr>
              <a:lnSpc>
                <a:spcPct val="107000"/>
              </a:lnSpc>
            </a:pPr>
            <a:endParaRPr lang="it-IT" sz="1200" dirty="0">
              <a:solidFill>
                <a:schemeClr val="bg1"/>
              </a:solidFill>
              <a:latin typeface="Calibri"/>
              <a:cs typeface="Times New Roman"/>
            </a:endParaRPr>
          </a:p>
          <a:p>
            <a:pPr marL="571500" indent="-571500">
              <a:lnSpc>
                <a:spcPct val="107000"/>
              </a:lnSpc>
              <a:buFont typeface="Arial" panose="020B0604020202020204" pitchFamily="34" charset="0"/>
              <a:buChar char="•"/>
            </a:pPr>
            <a:r>
              <a:rPr lang="it-IT" sz="1200" dirty="0" err="1">
                <a:solidFill>
                  <a:schemeClr val="bg1"/>
                </a:solidFill>
                <a:latin typeface="Calibri"/>
                <a:cs typeface="Times New Roman"/>
              </a:rPr>
              <a:t>Magnitude</a:t>
            </a:r>
            <a:r>
              <a:rPr lang="it-IT" sz="1200" dirty="0">
                <a:solidFill>
                  <a:schemeClr val="bg1"/>
                </a:solidFill>
                <a:latin typeface="Calibri"/>
                <a:cs typeface="Times New Roman"/>
              </a:rPr>
              <a:t> </a:t>
            </a:r>
            <a:r>
              <a:rPr lang="it-IT" sz="1200" dirty="0" err="1">
                <a:solidFill>
                  <a:schemeClr val="bg1"/>
                </a:solidFill>
                <a:latin typeface="Calibri"/>
                <a:cs typeface="Times New Roman"/>
              </a:rPr>
              <a:t>pruning</a:t>
            </a:r>
            <a:endParaRPr lang="it-IT" sz="1200" dirty="0">
              <a:solidFill>
                <a:schemeClr val="bg1"/>
              </a:solidFill>
              <a:latin typeface="Calibri"/>
              <a:cs typeface="Times New Roman"/>
            </a:endParaRPr>
          </a:p>
          <a:p>
            <a:pPr marL="571500" indent="-571500">
              <a:lnSpc>
                <a:spcPct val="107000"/>
              </a:lnSpc>
              <a:buFont typeface="Arial" panose="020B0604020202020204" pitchFamily="34" charset="0"/>
              <a:buChar char="•"/>
            </a:pPr>
            <a:r>
              <a:rPr lang="it-IT" sz="1200" dirty="0">
                <a:solidFill>
                  <a:schemeClr val="bg1"/>
                </a:solidFill>
                <a:latin typeface="Calibri"/>
                <a:cs typeface="Times New Roman"/>
              </a:rPr>
              <a:t>Iterative </a:t>
            </a:r>
            <a:r>
              <a:rPr lang="it-IT" sz="1200" dirty="0" err="1">
                <a:solidFill>
                  <a:schemeClr val="bg1"/>
                </a:solidFill>
                <a:latin typeface="Calibri"/>
                <a:cs typeface="Times New Roman"/>
              </a:rPr>
              <a:t>pruning</a:t>
            </a:r>
            <a:endParaRPr lang="en-US" sz="1200" dirty="0">
              <a:solidFill>
                <a:schemeClr val="bg1"/>
              </a:solidFill>
              <a:latin typeface="Calibri"/>
              <a:cs typeface="Times New Roman"/>
            </a:endParaRP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077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chemeClr val="lt1"/>
                </a:solidFill>
                <a:latin typeface="Nunito"/>
                <a:sym typeface="Nunito"/>
              </a:rPr>
              <a:t>Magnitude pruning</a:t>
            </a:r>
            <a:endParaRPr lang="en-US" sz="1200" b="1" dirty="0">
              <a:solidFill>
                <a:schemeClr val="dk1"/>
              </a:solidFill>
              <a:latin typeface="Malgun Gothic"/>
              <a:sym typeface="Nunito"/>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bg1"/>
                </a:solidFill>
                <a:latin typeface="Calibri"/>
                <a:cs typeface="Times New Roman"/>
              </a:rPr>
              <a:t>To minimize the effect of a weight on the input, it is sufficient to minimize its value, that is, to bring it close to 0: if the input is worth 5, the output will be 50 if the weight is 10 otherwise it will be 0.5 if the weight is 0.1.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bg1"/>
                </a:solidFill>
                <a:latin typeface="Calibri"/>
                <a:cs typeface="Times New Roman"/>
              </a:rPr>
              <a:t>Computationally speaking, it is a very inexpensive but less accurate technique.</a:t>
            </a:r>
            <a:endParaRPr lang="en-US" sz="1200" dirty="0">
              <a:solidFill>
                <a:schemeClr val="bg1"/>
              </a:solidFill>
              <a:latin typeface="Calibri"/>
              <a:cs typeface="Times New Roman"/>
            </a:endParaRP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4037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sz="1200" b="1" dirty="0">
                <a:solidFill>
                  <a:schemeClr val="lt1"/>
                </a:solidFill>
                <a:latin typeface="Nunito"/>
                <a:sym typeface="Nunito"/>
              </a:rPr>
              <a:t>Q</a:t>
            </a:r>
            <a:r>
              <a:rPr lang="en-GB" sz="1200" b="1" dirty="0" err="1">
                <a:solidFill>
                  <a:schemeClr val="lt1"/>
                </a:solidFill>
                <a:latin typeface="Nunito"/>
                <a:sym typeface="Nunito"/>
              </a:rPr>
              <a:t>uantization</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bg1"/>
                </a:solidFill>
                <a:latin typeface="Calibri"/>
                <a:cs typeface="Times New Roman"/>
              </a:rPr>
              <a:t>Unlike pruning, which acts on the number of weights, quantization acts on their size. Quantizing is equivalent to representing values with lower precision, consequently losing some information: in essence the number of bits with which the weights are represented is reduced. </a:t>
            </a:r>
            <a:endParaRPr lang="en-US" sz="1200" dirty="0">
              <a:solidFill>
                <a:schemeClr val="bg1"/>
              </a:solidFill>
              <a:latin typeface="Calibri"/>
              <a:cs typeface="Times New Roman"/>
            </a:endParaRP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714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228600" algn="just" defTabSz="914400" rtl="0" eaLnBrk="1" fontAlgn="auto" latinLnBrk="0" hangingPunct="1">
              <a:lnSpc>
                <a:spcPct val="107000"/>
              </a:lnSpc>
              <a:spcBef>
                <a:spcPts val="0"/>
              </a:spcBef>
              <a:spcAft>
                <a:spcPts val="0"/>
              </a:spcAft>
              <a:buClr>
                <a:srgbClr val="000000"/>
              </a:buClr>
              <a:buSzPts val="1400"/>
              <a:buFont typeface="Arial"/>
              <a:buNone/>
              <a:tabLst/>
              <a:defRPr/>
            </a:pPr>
            <a:r>
              <a:rPr lang="it-IT" sz="1200" b="1" dirty="0">
                <a:solidFill>
                  <a:schemeClr val="lt1"/>
                </a:solidFill>
                <a:latin typeface="Nunito"/>
                <a:sym typeface="Nunito"/>
              </a:rPr>
              <a:t>Q</a:t>
            </a:r>
            <a:r>
              <a:rPr lang="en-GB" sz="1200" b="1" dirty="0" err="1">
                <a:solidFill>
                  <a:schemeClr val="lt1"/>
                </a:solidFill>
                <a:latin typeface="Nunito"/>
                <a:sym typeface="Nunito"/>
              </a:rPr>
              <a:t>uantization</a:t>
            </a:r>
            <a:r>
              <a:rPr lang="en-GB" sz="1200" b="1" dirty="0">
                <a:solidFill>
                  <a:schemeClr val="lt1"/>
                </a:solidFill>
                <a:latin typeface="Nunito"/>
                <a:sym typeface="Nunito"/>
              </a:rPr>
              <a:t> Scheme</a:t>
            </a:r>
            <a:endParaRPr lang="en-US" dirty="0"/>
          </a:p>
          <a:p>
            <a:pPr marL="0" marR="0" lvl="0" indent="-228600" algn="just" defTabSz="914400" rtl="0" eaLnBrk="1" fontAlgn="auto" latinLnBrk="0" hangingPunct="1">
              <a:lnSpc>
                <a:spcPct val="107000"/>
              </a:lnSpc>
              <a:spcBef>
                <a:spcPts val="0"/>
              </a:spcBef>
              <a:spcAft>
                <a:spcPts val="0"/>
              </a:spcAft>
              <a:buClr>
                <a:srgbClr val="000000"/>
              </a:buClr>
              <a:buSzPts val="1400"/>
              <a:buFont typeface="Arial"/>
              <a:buNone/>
              <a:tabLst/>
              <a:defRPr/>
            </a:pPr>
            <a:r>
              <a:rPr lang="en-GB" sz="1200" dirty="0">
                <a:solidFill>
                  <a:schemeClr val="bg1"/>
                </a:solidFill>
                <a:latin typeface="Calibri"/>
                <a:cs typeface="Times New Roman"/>
              </a:rPr>
              <a:t>A quantization scheme is the method by which mapping occurs. Weights and outputs of activation functions have values within a given range and are usually stored as 32 bit floating-point numbers: switch to an 8-bit fixed-point representation is a common approach!</a:t>
            </a:r>
          </a:p>
          <a:p>
            <a:pPr marL="0" marR="0" lvl="0" indent="-228600" algn="just" defTabSz="914400" rtl="0" eaLnBrk="1" fontAlgn="auto" latinLnBrk="0" hangingPunct="1">
              <a:lnSpc>
                <a:spcPct val="107000"/>
              </a:lnSpc>
              <a:spcBef>
                <a:spcPts val="0"/>
              </a:spcBef>
              <a:spcAft>
                <a:spcPts val="0"/>
              </a:spcAft>
              <a:buClr>
                <a:srgbClr val="000000"/>
              </a:buClr>
              <a:buSzPts val="1400"/>
              <a:buFont typeface="Arial"/>
              <a:buNone/>
              <a:tabLst/>
              <a:defRPr/>
            </a:pPr>
            <a:endParaRPr lang="en-GB" sz="1200" b="1" dirty="0">
              <a:solidFill>
                <a:schemeClr val="lt1"/>
              </a:solidFill>
              <a:latin typeface="Nunito"/>
              <a:sym typeface="Nunito"/>
            </a:endParaRPr>
          </a:p>
          <a:p>
            <a:pPr marL="0" algn="just">
              <a:lnSpc>
                <a:spcPct val="107000"/>
              </a:lnSpc>
            </a:pPr>
            <a:endParaRPr lang="en-GB" sz="1200" dirty="0">
              <a:solidFill>
                <a:schemeClr val="bg1"/>
              </a:solidFill>
              <a:latin typeface="Calibri"/>
              <a:cs typeface="Times New Roman"/>
            </a:endParaRPr>
          </a:p>
          <a:p>
            <a:pPr marL="0" algn="just">
              <a:lnSpc>
                <a:spcPct val="107000"/>
              </a:lnSpc>
            </a:pPr>
            <a:r>
              <a:rPr lang="en-GB" sz="1200" dirty="0">
                <a:solidFill>
                  <a:schemeClr val="bg1"/>
                </a:solidFill>
                <a:latin typeface="Calibri"/>
                <a:cs typeface="Times New Roman"/>
              </a:rPr>
              <a:t>In a neural network weights and outputs of activation functions have values within a given range and are stored as 32-bit floating-point numbers. A common approach may be to switch to an 8-bit fixed-point representation, that is, to have 256 possible values: by dividing the difference between the maximum and minimum weights of a layer by 255 (so as to have 256 equally spaced intervals), one can then assign each weight to the edge of the interval to which they are closest.</a:t>
            </a:r>
          </a:p>
          <a:p>
            <a:pPr marL="0" lvl="0" indent="0" algn="just" rtl="0">
              <a:spcBef>
                <a:spcPts val="0"/>
              </a:spcBef>
              <a:spcAft>
                <a:spcPts val="0"/>
              </a:spcAft>
              <a:buNone/>
            </a:pPr>
            <a:endParaRPr lang="en-GB"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2079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sz="1200" b="1" dirty="0" err="1">
                <a:solidFill>
                  <a:schemeClr val="lt1"/>
                </a:solidFill>
                <a:latin typeface="Nunito"/>
                <a:sym typeface="Nunito"/>
              </a:rPr>
              <a:t>Binary</a:t>
            </a:r>
            <a:r>
              <a:rPr lang="it-IT" sz="1200" b="1" dirty="0">
                <a:solidFill>
                  <a:schemeClr val="lt1"/>
                </a:solidFill>
                <a:latin typeface="Nunito"/>
                <a:sym typeface="Nunito"/>
              </a:rPr>
              <a:t> </a:t>
            </a:r>
            <a:r>
              <a:rPr lang="it-IT" sz="1200" b="1" dirty="0" err="1">
                <a:solidFill>
                  <a:schemeClr val="lt1"/>
                </a:solidFill>
                <a:latin typeface="Nunito"/>
                <a:sym typeface="Nunito"/>
              </a:rPr>
              <a:t>Quantization</a:t>
            </a:r>
            <a:r>
              <a:rPr lang="it-IT" sz="1200" b="1" dirty="0">
                <a:solidFill>
                  <a:schemeClr val="lt1"/>
                </a:solidFill>
                <a:latin typeface="Nunito"/>
                <a:sym typeface="Nunito"/>
              </a:rPr>
              <a:t>: </a:t>
            </a:r>
            <a:r>
              <a:rPr lang="it-IT" sz="1200" b="1" dirty="0" err="1">
                <a:solidFill>
                  <a:schemeClr val="lt1"/>
                </a:solidFill>
                <a:latin typeface="Nunito"/>
                <a:sym typeface="Nunito"/>
              </a:rPr>
              <a:t>Binarization</a:t>
            </a:r>
            <a:endParaRPr lang="en-US" dirty="0"/>
          </a:p>
          <a:p>
            <a:pPr marL="0">
              <a:lnSpc>
                <a:spcPct val="107000"/>
              </a:lnSpc>
            </a:pPr>
            <a:r>
              <a:rPr lang="en-GB" sz="1200" dirty="0">
                <a:solidFill>
                  <a:schemeClr val="bg1"/>
                </a:solidFill>
                <a:latin typeface="Calibri"/>
                <a:cs typeface="Times New Roman"/>
              </a:rPr>
              <a:t>It is an extreme form of quantization, in which an attempt is made to reduce everything to 1 bit. There are two main types:</a:t>
            </a:r>
          </a:p>
          <a:p>
            <a:pPr marL="0">
              <a:lnSpc>
                <a:spcPct val="107000"/>
              </a:lnSpc>
            </a:pPr>
            <a:endParaRPr lang="en-GB" sz="1200" dirty="0">
              <a:solidFill>
                <a:schemeClr val="bg1"/>
              </a:solidFill>
              <a:latin typeface="Calibri"/>
              <a:cs typeface="Times New Roman"/>
            </a:endParaRPr>
          </a:p>
          <a:p>
            <a:pPr marL="0" indent="-571500">
              <a:lnSpc>
                <a:spcPct val="107000"/>
              </a:lnSpc>
              <a:buFont typeface="Arial" panose="020B0604020202020204" pitchFamily="34" charset="0"/>
              <a:buChar char="•"/>
            </a:pPr>
            <a:r>
              <a:rPr lang="en-GB" sz="1200" dirty="0">
                <a:solidFill>
                  <a:schemeClr val="bg1"/>
                </a:solidFill>
                <a:latin typeface="Calibri"/>
                <a:cs typeface="Times New Roman"/>
              </a:rPr>
              <a:t>Deterministic. It assigns 1 or 0 depending on whether the weight is positive or negative. Reduces training time and inference but worsens performance.</a:t>
            </a:r>
          </a:p>
          <a:p>
            <a:pPr marL="571500" indent="-571500">
              <a:lnSpc>
                <a:spcPct val="107000"/>
              </a:lnSpc>
              <a:buFont typeface="Arial" panose="020B0604020202020204" pitchFamily="34" charset="0"/>
              <a:buChar char="•"/>
            </a:pPr>
            <a:r>
              <a:rPr lang="en-GB" sz="1200" dirty="0">
                <a:solidFill>
                  <a:schemeClr val="bg1"/>
                </a:solidFill>
                <a:latin typeface="Calibri"/>
                <a:cs typeface="Times New Roman"/>
              </a:rPr>
              <a:t>Binary Scheme (BS) Fixed Method. It derives from the training phase two constants, C1 and C2, to be used instead of 0 and 1.</a:t>
            </a:r>
            <a:endParaRPr lang="en-US" sz="1200" dirty="0">
              <a:solidFill>
                <a:schemeClr val="bg1"/>
              </a:solidFill>
              <a:latin typeface="Calibri"/>
              <a:cs typeface="Times New Roman"/>
            </a:endParaRPr>
          </a:p>
          <a:p>
            <a:pPr marL="0" lvl="0" indent="0" algn="l" rtl="0">
              <a:spcBef>
                <a:spcPts val="0"/>
              </a:spcBef>
              <a:spcAft>
                <a:spcPts val="0"/>
              </a:spcAft>
              <a:buNone/>
            </a:pPr>
            <a:endParaRPr lang="it-IT" dirty="0"/>
          </a:p>
          <a:p>
            <a:pPr marL="0" lvl="0" indent="0" algn="l" rtl="0">
              <a:spcBef>
                <a:spcPts val="0"/>
              </a:spcBef>
              <a:spcAft>
                <a:spcPts val="0"/>
              </a:spcAft>
              <a:buNone/>
            </a:pPr>
            <a:r>
              <a:rPr lang="en-GB" dirty="0"/>
              <a:t>https://www.ijcai.org/proceedings/2019/0425.pdf</a:t>
            </a:r>
            <a:r>
              <a:rPr lang="it-IT" dirty="0"/>
              <a:t> -&gt; </a:t>
            </a:r>
            <a:r>
              <a:rPr lang="en-GB" dirty="0"/>
              <a:t>The quantized weights </a:t>
            </a:r>
            <a:r>
              <a:rPr lang="en-GB" dirty="0" err="1"/>
              <a:t>wq</a:t>
            </a:r>
            <a:r>
              <a:rPr lang="en-GB" dirty="0"/>
              <a:t> = q(w) are used in the forward and backward pass while the gradient update to the full precision weight uses full precision to ensure smooth updates to the weights. But the quantization function has zero gradient almost everywhere ∂</a:t>
            </a:r>
            <a:r>
              <a:rPr lang="en-GB" dirty="0" err="1"/>
              <a:t>wq</a:t>
            </a:r>
            <a:r>
              <a:rPr lang="en-GB" dirty="0"/>
              <a:t>/∂w = </a:t>
            </a:r>
            <a:r>
              <a:rPr lang="en-GB" dirty="0" err="1"/>
              <a:t>a.e.</a:t>
            </a:r>
            <a:r>
              <a:rPr lang="en-GB" dirty="0"/>
              <a:t> 0, which prevents further backpropagation of gradients and halts learning. </a:t>
            </a: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71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52618-802F-F50D-5E58-C6B549B516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FDD01-BB48-D81F-26E0-FDF61885EE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9AFC8-CDA7-8CFD-240C-1A3482365099}"/>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19ED8B02-0B2A-81CA-5A8D-BC2E45131488}"/>
              </a:ext>
            </a:extLst>
          </p:cNvPr>
          <p:cNvSpPr>
            <a:spLocks noGrp="1"/>
          </p:cNvSpPr>
          <p:nvPr>
            <p:ph type="sldNum" sz="quarter" idx="5"/>
          </p:nvPr>
        </p:nvSpPr>
        <p:spPr/>
        <p:txBody>
          <a:bodyPr/>
          <a:lstStyle/>
          <a:p>
            <a:fld id="{9976AB45-2A9A-4238-8DA3-E8AF1142FD3C}" type="slidenum">
              <a:rPr lang="nl-NL" smtClean="0"/>
              <a:t>26</a:t>
            </a:fld>
            <a:endParaRPr lang="nl-NL"/>
          </a:p>
        </p:txBody>
      </p:sp>
    </p:spTree>
    <p:extLst>
      <p:ext uri="{BB962C8B-B14F-4D97-AF65-F5344CB8AC3E}">
        <p14:creationId xmlns:p14="http://schemas.microsoft.com/office/powerpoint/2010/main" val="892975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it-IT" sz="1200" b="1" dirty="0" err="1">
                <a:solidFill>
                  <a:schemeClr val="lt1"/>
                </a:solidFill>
                <a:latin typeface="Nunito"/>
                <a:sym typeface="Nunito"/>
              </a:rPr>
              <a:t>Other</a:t>
            </a:r>
            <a:r>
              <a:rPr lang="it-IT" sz="1200" b="1" dirty="0">
                <a:solidFill>
                  <a:schemeClr val="lt1"/>
                </a:solidFill>
                <a:latin typeface="Nunito"/>
                <a:sym typeface="Nunito"/>
              </a:rPr>
              <a:t> </a:t>
            </a:r>
            <a:r>
              <a:rPr lang="it-IT" sz="1200" b="1" dirty="0" err="1">
                <a:solidFill>
                  <a:schemeClr val="lt1"/>
                </a:solidFill>
                <a:latin typeface="Nunito"/>
                <a:sym typeface="Nunito"/>
              </a:rPr>
              <a:t>quantization</a:t>
            </a:r>
            <a:r>
              <a:rPr lang="it-IT" sz="1200" b="1" dirty="0">
                <a:solidFill>
                  <a:schemeClr val="lt1"/>
                </a:solidFill>
                <a:latin typeface="Nunito"/>
                <a:sym typeface="Nunito"/>
              </a:rPr>
              <a:t> techniques</a:t>
            </a:r>
            <a:endParaRPr lang="en-US" dirty="0"/>
          </a:p>
          <a:p>
            <a:pPr marL="571500" indent="-571500">
              <a:lnSpc>
                <a:spcPct val="107000"/>
              </a:lnSpc>
              <a:buFont typeface="Arial" panose="020B0604020202020204" pitchFamily="34" charset="0"/>
              <a:buChar char="•"/>
            </a:pPr>
            <a:r>
              <a:rPr lang="en-GB" sz="1200" dirty="0">
                <a:solidFill>
                  <a:schemeClr val="bg1"/>
                </a:solidFill>
                <a:latin typeface="Calibri"/>
                <a:cs typeface="Times New Roman"/>
              </a:rPr>
              <a:t>There are several general k-bit quantization techniques.</a:t>
            </a:r>
          </a:p>
          <a:p>
            <a:pPr marL="571500" indent="-571500">
              <a:lnSpc>
                <a:spcPct val="107000"/>
              </a:lnSpc>
              <a:buFont typeface="Arial" panose="020B0604020202020204" pitchFamily="34" charset="0"/>
              <a:buChar char="•"/>
            </a:pPr>
            <a:r>
              <a:rPr lang="en-GB" sz="1200" dirty="0">
                <a:solidFill>
                  <a:schemeClr val="bg1"/>
                </a:solidFill>
                <a:latin typeface="Calibri"/>
                <a:cs typeface="Times New Roman"/>
              </a:rPr>
              <a:t>There are loss-aware quantization techniques, which dynamically adapt the quantization of weights with respect to loss, that achieve better results than static techniques.</a:t>
            </a:r>
          </a:p>
          <a:p>
            <a:pPr marL="571500" indent="-571500">
              <a:lnSpc>
                <a:spcPct val="107000"/>
              </a:lnSpc>
              <a:buFont typeface="Arial" panose="020B0604020202020204" pitchFamily="34" charset="0"/>
              <a:buChar char="•"/>
            </a:pPr>
            <a:r>
              <a:rPr lang="en-GB" sz="1200" dirty="0">
                <a:solidFill>
                  <a:schemeClr val="bg1"/>
                </a:solidFill>
                <a:latin typeface="Calibri"/>
                <a:cs typeface="Times New Roman"/>
              </a:rPr>
              <a:t>Quantization techniques also exist for operators (e.g., matrix multiplications, convolutions, and so on): applying them often requires suitable hardware and knowledge of bit-wise computation, although specific software such as TensorFlow, </a:t>
            </a:r>
            <a:r>
              <a:rPr lang="en-GB" sz="1200" dirty="0" err="1">
                <a:solidFill>
                  <a:schemeClr val="bg1"/>
                </a:solidFill>
                <a:latin typeface="Calibri"/>
                <a:cs typeface="Times New Roman"/>
              </a:rPr>
              <a:t>PyTorch</a:t>
            </a:r>
            <a:r>
              <a:rPr lang="en-GB" sz="1200" dirty="0">
                <a:solidFill>
                  <a:schemeClr val="bg1"/>
                </a:solidFill>
                <a:latin typeface="Calibri"/>
                <a:cs typeface="Times New Roman"/>
              </a:rPr>
              <a:t>, and </a:t>
            </a:r>
            <a:r>
              <a:rPr lang="en-GB" sz="1200" dirty="0" err="1">
                <a:solidFill>
                  <a:schemeClr val="bg1"/>
                </a:solidFill>
                <a:latin typeface="Calibri"/>
                <a:cs typeface="Times New Roman"/>
              </a:rPr>
              <a:t>MXNet</a:t>
            </a:r>
            <a:r>
              <a:rPr lang="en-GB" sz="1200" dirty="0">
                <a:solidFill>
                  <a:schemeClr val="bg1"/>
                </a:solidFill>
                <a:latin typeface="Calibri"/>
                <a:cs typeface="Times New Roman"/>
              </a:rPr>
              <a:t> can help with the task.</a:t>
            </a:r>
            <a:endParaRPr lang="en-US" sz="1200" dirty="0">
              <a:solidFill>
                <a:schemeClr val="bg1"/>
              </a:solidFill>
              <a:latin typeface="Calibri"/>
              <a:cs typeface="Times New Roman"/>
            </a:endParaRP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5544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Blalock D. et al, What is the state of neural network pruning?, March 2020</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https://arxiv.org/pdf/2003.03033.pdf</a:t>
            </a:r>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84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chemeClr val="lt1"/>
                </a:solidFill>
                <a:latin typeface="Nunito"/>
                <a:sym typeface="Nunito"/>
              </a:rPr>
              <a:t>Summary</a:t>
            </a:r>
            <a:endParaRPr lang="en-US" dirty="0"/>
          </a:p>
          <a:p>
            <a:pPr marL="571500" indent="-571500">
              <a:lnSpc>
                <a:spcPct val="107000"/>
              </a:lnSpc>
              <a:buFont typeface="Arial" panose="020B0604020202020204" pitchFamily="34" charset="0"/>
              <a:buChar char="•"/>
            </a:pPr>
            <a:r>
              <a:rPr lang="en-US" sz="1200" b="1" dirty="0">
                <a:solidFill>
                  <a:schemeClr val="bg1"/>
                </a:solidFill>
                <a:latin typeface="Calibri"/>
                <a:cs typeface="Times New Roman"/>
              </a:rPr>
              <a:t>Pruning</a:t>
            </a:r>
            <a:r>
              <a:rPr lang="en-US" sz="1200" dirty="0">
                <a:solidFill>
                  <a:schemeClr val="bg1"/>
                </a:solidFill>
                <a:latin typeface="Calibri"/>
                <a:cs typeface="Times New Roman"/>
              </a:rPr>
              <a:t>. Easy to implement: you choose which weights, neurons, channels or filters are pruned.</a:t>
            </a:r>
          </a:p>
          <a:p>
            <a:pPr>
              <a:lnSpc>
                <a:spcPct val="107000"/>
              </a:lnSpc>
            </a:pPr>
            <a:endParaRPr lang="en-US" sz="1200" dirty="0">
              <a:solidFill>
                <a:schemeClr val="bg1"/>
              </a:solidFill>
              <a:latin typeface="Calibri"/>
              <a:cs typeface="Times New Roman"/>
            </a:endParaRPr>
          </a:p>
          <a:p>
            <a:pPr marL="571500" indent="-571500">
              <a:lnSpc>
                <a:spcPct val="107000"/>
              </a:lnSpc>
              <a:buFont typeface="Arial" panose="020B0604020202020204" pitchFamily="34" charset="0"/>
              <a:buChar char="•"/>
            </a:pPr>
            <a:r>
              <a:rPr lang="en-US" sz="1200" b="1" dirty="0">
                <a:solidFill>
                  <a:schemeClr val="bg1"/>
                </a:solidFill>
                <a:latin typeface="Calibri"/>
                <a:cs typeface="Times New Roman"/>
              </a:rPr>
              <a:t>Quantization</a:t>
            </a:r>
            <a:r>
              <a:rPr lang="en-US" sz="1200" dirty="0">
                <a:solidFill>
                  <a:schemeClr val="bg1"/>
                </a:solidFill>
                <a:latin typeface="Calibri"/>
                <a:cs typeface="Times New Roman"/>
              </a:rPr>
              <a:t>. Simple but effective: you choose which weights to store in smaller bit representations.</a:t>
            </a:r>
          </a:p>
          <a:p>
            <a:pPr marL="571500" indent="-571500">
              <a:lnSpc>
                <a:spcPct val="107000"/>
              </a:lnSpc>
              <a:buFont typeface="Arial" panose="020B0604020202020204" pitchFamily="34" charset="0"/>
              <a:buChar char="•"/>
            </a:pPr>
            <a:endParaRPr lang="en-US" sz="1200" dirty="0">
              <a:solidFill>
                <a:schemeClr val="bg1"/>
              </a:solidFill>
              <a:latin typeface="Calibri"/>
              <a:cs typeface="Times New Roman"/>
            </a:endParaRPr>
          </a:p>
          <a:p>
            <a:pPr marL="571500" indent="-571500">
              <a:lnSpc>
                <a:spcPct val="107000"/>
              </a:lnSpc>
              <a:buFont typeface="Arial" panose="020B0604020202020204" pitchFamily="34" charset="0"/>
              <a:buChar char="•"/>
            </a:pPr>
            <a:r>
              <a:rPr lang="en-US" sz="1200" b="1" dirty="0">
                <a:solidFill>
                  <a:schemeClr val="bg1"/>
                </a:solidFill>
                <a:latin typeface="Calibri"/>
                <a:cs typeface="Times New Roman"/>
              </a:rPr>
              <a:t>Knowledge Distillation</a:t>
            </a:r>
            <a:r>
              <a:rPr lang="en-US" sz="1200" dirty="0">
                <a:solidFill>
                  <a:schemeClr val="bg1"/>
                </a:solidFill>
                <a:latin typeface="Calibri"/>
                <a:cs typeface="Times New Roman"/>
              </a:rPr>
              <a:t>. Automated: a</a:t>
            </a:r>
            <a:r>
              <a:rPr lang="en-GB" sz="1200" dirty="0">
                <a:solidFill>
                  <a:schemeClr val="bg1"/>
                </a:solidFill>
                <a:latin typeface="Calibri"/>
                <a:cs typeface="Times New Roman"/>
              </a:rPr>
              <a:t> teacher (trained deep network) teaches a student (shallow network) inference.</a:t>
            </a:r>
            <a:endParaRPr lang="en-US" sz="1200" dirty="0">
              <a:solidFill>
                <a:schemeClr val="bg1"/>
              </a:solidFill>
              <a:latin typeface="Calibri"/>
              <a:cs typeface="Times New Roman"/>
            </a:endParaRP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989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chemeClr val="lt1"/>
                </a:solidFill>
                <a:latin typeface="Nunito"/>
                <a:sym typeface="Nunito"/>
              </a:rPr>
              <a:t>Summary</a:t>
            </a:r>
            <a:endParaRPr lang="en-US" dirty="0"/>
          </a:p>
          <a:p>
            <a:pPr marL="571500" indent="-571500">
              <a:lnSpc>
                <a:spcPct val="107000"/>
              </a:lnSpc>
              <a:buFont typeface="Arial" panose="020B0604020202020204" pitchFamily="34" charset="0"/>
              <a:buChar char="•"/>
            </a:pPr>
            <a:r>
              <a:rPr lang="en-US" sz="1200" b="1" dirty="0">
                <a:solidFill>
                  <a:schemeClr val="bg1"/>
                </a:solidFill>
                <a:latin typeface="Calibri"/>
                <a:cs typeface="Times New Roman"/>
              </a:rPr>
              <a:t>Pruning</a:t>
            </a:r>
            <a:r>
              <a:rPr lang="en-US" sz="1200" dirty="0">
                <a:solidFill>
                  <a:schemeClr val="bg1"/>
                </a:solidFill>
                <a:latin typeface="Calibri"/>
                <a:cs typeface="Times New Roman"/>
              </a:rPr>
              <a:t>. Easy to implement: you choose which weights, neurons, channels or filters are pruned.</a:t>
            </a:r>
          </a:p>
          <a:p>
            <a:pPr>
              <a:lnSpc>
                <a:spcPct val="107000"/>
              </a:lnSpc>
            </a:pPr>
            <a:endParaRPr lang="en-US" sz="1200" dirty="0">
              <a:solidFill>
                <a:schemeClr val="bg1"/>
              </a:solidFill>
              <a:latin typeface="Calibri"/>
              <a:cs typeface="Times New Roman"/>
            </a:endParaRPr>
          </a:p>
          <a:p>
            <a:pPr marL="571500" indent="-571500">
              <a:lnSpc>
                <a:spcPct val="107000"/>
              </a:lnSpc>
              <a:buFont typeface="Arial" panose="020B0604020202020204" pitchFamily="34" charset="0"/>
              <a:buChar char="•"/>
            </a:pPr>
            <a:r>
              <a:rPr lang="en-US" sz="1200" b="1" dirty="0">
                <a:solidFill>
                  <a:schemeClr val="bg1"/>
                </a:solidFill>
                <a:latin typeface="Calibri"/>
                <a:cs typeface="Times New Roman"/>
              </a:rPr>
              <a:t>Quantization</a:t>
            </a:r>
            <a:r>
              <a:rPr lang="en-US" sz="1200" dirty="0">
                <a:solidFill>
                  <a:schemeClr val="bg1"/>
                </a:solidFill>
                <a:latin typeface="Calibri"/>
                <a:cs typeface="Times New Roman"/>
              </a:rPr>
              <a:t>. Simple but effective: you choose which weights to store in smaller bit representations.</a:t>
            </a:r>
          </a:p>
          <a:p>
            <a:pPr marL="571500" indent="-571500">
              <a:lnSpc>
                <a:spcPct val="107000"/>
              </a:lnSpc>
              <a:buFont typeface="Arial" panose="020B0604020202020204" pitchFamily="34" charset="0"/>
              <a:buChar char="•"/>
            </a:pPr>
            <a:endParaRPr lang="en-US" sz="1200" dirty="0">
              <a:solidFill>
                <a:schemeClr val="bg1"/>
              </a:solidFill>
              <a:latin typeface="Calibri"/>
              <a:cs typeface="Times New Roman"/>
            </a:endParaRPr>
          </a:p>
          <a:p>
            <a:pPr marL="571500" indent="-571500">
              <a:lnSpc>
                <a:spcPct val="107000"/>
              </a:lnSpc>
              <a:buFont typeface="Arial" panose="020B0604020202020204" pitchFamily="34" charset="0"/>
              <a:buChar char="•"/>
            </a:pPr>
            <a:r>
              <a:rPr lang="en-US" sz="1200" b="1" dirty="0">
                <a:solidFill>
                  <a:schemeClr val="bg1"/>
                </a:solidFill>
                <a:latin typeface="Calibri"/>
                <a:cs typeface="Times New Roman"/>
              </a:rPr>
              <a:t>Knowledge Distillation</a:t>
            </a:r>
            <a:r>
              <a:rPr lang="en-US" sz="1200" dirty="0">
                <a:solidFill>
                  <a:schemeClr val="bg1"/>
                </a:solidFill>
                <a:latin typeface="Calibri"/>
                <a:cs typeface="Times New Roman"/>
              </a:rPr>
              <a:t>. Automated: a</a:t>
            </a:r>
            <a:r>
              <a:rPr lang="en-GB" sz="1200" dirty="0">
                <a:solidFill>
                  <a:schemeClr val="bg1"/>
                </a:solidFill>
                <a:latin typeface="Calibri"/>
                <a:cs typeface="Times New Roman"/>
              </a:rPr>
              <a:t> teacher (trained deep network) teaches a student (shallow network) inference.</a:t>
            </a:r>
            <a:endParaRPr lang="en-US" sz="1200" dirty="0">
              <a:solidFill>
                <a:schemeClr val="bg1"/>
              </a:solidFill>
              <a:latin typeface="Calibri"/>
              <a:cs typeface="Times New Roman"/>
            </a:endParaRPr>
          </a:p>
          <a:p>
            <a:pPr marL="0" lvl="0" indent="0" algn="l" rtl="0">
              <a:spcBef>
                <a:spcPts val="0"/>
              </a:spcBef>
              <a:spcAft>
                <a:spcPts val="0"/>
              </a:spcAft>
              <a:buNone/>
            </a:pP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226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6" name="Google Shape;136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F1BF45E-9603-4D70-B03F-AF3C05066AF3}" type="slidenum">
              <a:rPr lang="nl-NL" smtClean="0"/>
              <a:t>116</a:t>
            </a:fld>
            <a:endParaRPr lang="nl-NL"/>
          </a:p>
        </p:txBody>
      </p:sp>
    </p:spTree>
    <p:extLst>
      <p:ext uri="{BB962C8B-B14F-4D97-AF65-F5344CB8AC3E}">
        <p14:creationId xmlns:p14="http://schemas.microsoft.com/office/powerpoint/2010/main" val="305262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E3DF8-7EE0-A0CA-1B8B-DED620A8A1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3E248-3D0E-CFA4-B022-E3C7969EF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C0E8F-023A-0D53-21A9-74AF3F3FDFB3}"/>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40304BB0-4788-5823-7572-FA424933D96A}"/>
              </a:ext>
            </a:extLst>
          </p:cNvPr>
          <p:cNvSpPr>
            <a:spLocks noGrp="1"/>
          </p:cNvSpPr>
          <p:nvPr>
            <p:ph type="sldNum" sz="quarter" idx="5"/>
          </p:nvPr>
        </p:nvSpPr>
        <p:spPr/>
        <p:txBody>
          <a:bodyPr/>
          <a:lstStyle/>
          <a:p>
            <a:fld id="{9976AB45-2A9A-4238-8DA3-E8AF1142FD3C}" type="slidenum">
              <a:rPr lang="nl-NL" smtClean="0"/>
              <a:t>27</a:t>
            </a:fld>
            <a:endParaRPr lang="nl-NL"/>
          </a:p>
        </p:txBody>
      </p:sp>
    </p:spTree>
    <p:extLst>
      <p:ext uri="{BB962C8B-B14F-4D97-AF65-F5344CB8AC3E}">
        <p14:creationId xmlns:p14="http://schemas.microsoft.com/office/powerpoint/2010/main" val="2450036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4F34C-3C1E-97FA-1147-3258AB457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E4D5BA-CFEE-65D1-A707-FFB0B77B5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35463-17C9-29F5-5E08-A03C19008F8D}"/>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EE6DFE0A-37D0-CA2E-B434-174DA31F5422}"/>
              </a:ext>
            </a:extLst>
          </p:cNvPr>
          <p:cNvSpPr>
            <a:spLocks noGrp="1"/>
          </p:cNvSpPr>
          <p:nvPr>
            <p:ph type="sldNum" sz="quarter" idx="5"/>
          </p:nvPr>
        </p:nvSpPr>
        <p:spPr/>
        <p:txBody>
          <a:bodyPr/>
          <a:lstStyle/>
          <a:p>
            <a:fld id="{9976AB45-2A9A-4238-8DA3-E8AF1142FD3C}" type="slidenum">
              <a:rPr lang="nl-NL" smtClean="0"/>
              <a:t>28</a:t>
            </a:fld>
            <a:endParaRPr lang="nl-NL"/>
          </a:p>
        </p:txBody>
      </p:sp>
    </p:spTree>
    <p:extLst>
      <p:ext uri="{BB962C8B-B14F-4D97-AF65-F5344CB8AC3E}">
        <p14:creationId xmlns:p14="http://schemas.microsoft.com/office/powerpoint/2010/main" val="3304379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B6876-B7D9-2580-496F-CC9BAB577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514478-DE17-F889-806F-00B0E6B0E1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AD52B0-FA6C-3437-10DE-0F459996F0D5}"/>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C0A9AD07-E331-20E3-F190-89259E01CA4F}"/>
              </a:ext>
            </a:extLst>
          </p:cNvPr>
          <p:cNvSpPr>
            <a:spLocks noGrp="1"/>
          </p:cNvSpPr>
          <p:nvPr>
            <p:ph type="sldNum" sz="quarter" idx="5"/>
          </p:nvPr>
        </p:nvSpPr>
        <p:spPr/>
        <p:txBody>
          <a:bodyPr/>
          <a:lstStyle/>
          <a:p>
            <a:fld id="{9976AB45-2A9A-4238-8DA3-E8AF1142FD3C}" type="slidenum">
              <a:rPr lang="nl-NL" smtClean="0"/>
              <a:t>29</a:t>
            </a:fld>
            <a:endParaRPr lang="nl-NL"/>
          </a:p>
        </p:txBody>
      </p:sp>
    </p:spTree>
    <p:extLst>
      <p:ext uri="{BB962C8B-B14F-4D97-AF65-F5344CB8AC3E}">
        <p14:creationId xmlns:p14="http://schemas.microsoft.com/office/powerpoint/2010/main" val="3392641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F1BF45E-9603-4D70-B03F-AF3C05066AF3}" type="slidenum">
              <a:rPr lang="nl-NL" smtClean="0"/>
              <a:t>49</a:t>
            </a:fld>
            <a:endParaRPr lang="nl-NL"/>
          </a:p>
        </p:txBody>
      </p:sp>
    </p:spTree>
    <p:extLst>
      <p:ext uri="{BB962C8B-B14F-4D97-AF65-F5344CB8AC3E}">
        <p14:creationId xmlns:p14="http://schemas.microsoft.com/office/powerpoint/2010/main" val="215837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 name="Google Shape;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 name="Google Shape;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lvl="0" algn="just"/>
            <a:r>
              <a:rPr lang="en-GB" dirty="0"/>
              <a:t>Why do we need it? </a:t>
            </a:r>
          </a:p>
          <a:p>
            <a:pPr lvl="0" algn="just"/>
            <a:r>
              <a:rPr lang="en-GB" dirty="0"/>
              <a:t>We want to process data (ideally a lot) and we do not have enough computing resources. For example:</a:t>
            </a:r>
          </a:p>
          <a:p>
            <a:pPr lvl="0" algn="just"/>
            <a:r>
              <a:rPr lang="en-GB" dirty="0"/>
              <a:t>1. your phone can’t run </a:t>
            </a:r>
            <a:r>
              <a:rPr lang="en-GB" dirty="0" err="1"/>
              <a:t>GoogleNet</a:t>
            </a:r>
            <a:r>
              <a:rPr lang="en-GB" dirty="0"/>
              <a:t> to assist you in some tasks </a:t>
            </a:r>
          </a:p>
          <a:p>
            <a:pPr lvl="0" algn="just"/>
            <a:r>
              <a:rPr lang="en-GB" dirty="0"/>
              <a:t>2. you can’t compress ginormous images coming from the space (8Kx8K pixels from 3K satellites) </a:t>
            </a:r>
          </a:p>
          <a:p>
            <a:pPr lvl="0" algn="just"/>
            <a:endParaRPr lang="en-GB" dirty="0"/>
          </a:p>
          <a:p>
            <a:pPr lvl="0" algn="just"/>
            <a:r>
              <a:rPr lang="en-GB" dirty="0"/>
              <a:t>Using machine learning is resource intensive: </a:t>
            </a:r>
          </a:p>
          <a:p>
            <a:pPr marL="514350" lvl="0" indent="-285750" algn="just">
              <a:buAutoNum type="romanLcPeriod"/>
            </a:pPr>
            <a:r>
              <a:rPr lang="en-GB" dirty="0"/>
              <a:t>computing power to train M/B parameters </a:t>
            </a:r>
          </a:p>
          <a:p>
            <a:pPr marL="514350" lvl="0" indent="-285750" algn="just">
              <a:buAutoNum type="romanLcPeriod"/>
            </a:pPr>
            <a:r>
              <a:rPr lang="en-GB" dirty="0"/>
              <a:t>ii. limited bandwidth (you could use) </a:t>
            </a:r>
          </a:p>
          <a:p>
            <a:pPr marL="514350" lvl="0" indent="-285750" algn="just">
              <a:buAutoNum type="romanLcPeriod"/>
            </a:pPr>
            <a:endParaRPr lang="en-GB" dirty="0"/>
          </a:p>
          <a:p>
            <a:pPr marL="228600" lvl="0" indent="0" algn="just">
              <a:buNone/>
            </a:pPr>
            <a:r>
              <a:rPr lang="en-GB" dirty="0"/>
              <a:t>So what? Model compression techniques </a:t>
            </a:r>
          </a:p>
          <a:p>
            <a:pPr marL="514350" lvl="0" indent="-285750" algn="just">
              <a:buAutoNum type="romanLcPeriod"/>
            </a:pPr>
            <a:endParaRPr lang="en-GB" dirty="0"/>
          </a:p>
          <a:p>
            <a:pPr marL="228600" lvl="0" indent="0" algn="just">
              <a:buNone/>
            </a:pPr>
            <a:r>
              <a:rPr lang="en-GB" dirty="0"/>
              <a:t>Hannah Peterson and George Williams, An Overview of Model Compression Techniques for Deep Learning in Space, August 2020, https://medium.com/gsi-technology/an-overview-of-model-compression-techniques-for-deep-learning-in-space-3fd8d4ce84e5</a:t>
            </a:r>
            <a:endParaRPr dirty="0"/>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674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DC9A5-6C58-5107-79AF-3F5F616DA7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4E553149-CF54-B34D-B876-5388A198E2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87997690-26E3-2DE4-F07B-EA160AFC9626}"/>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5" name="Footer Placeholder 4">
            <a:extLst>
              <a:ext uri="{FF2B5EF4-FFF2-40B4-BE49-F238E27FC236}">
                <a16:creationId xmlns:a16="http://schemas.microsoft.com/office/drawing/2014/main" id="{B3DD4703-DCCA-8B3B-4DF1-9C37FE68D168}"/>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0468BB2A-41D9-7C11-C00B-EC377AD469B3}"/>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1528978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CC9B7-A83F-FC0C-82CD-6E36DB383EF5}"/>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AE5C1CEB-CEA8-11A8-9A6F-E0E25F6C91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C7D72D2-08AF-C873-670E-CBE25A6183FB}"/>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5" name="Footer Placeholder 4">
            <a:extLst>
              <a:ext uri="{FF2B5EF4-FFF2-40B4-BE49-F238E27FC236}">
                <a16:creationId xmlns:a16="http://schemas.microsoft.com/office/drawing/2014/main" id="{48416B4F-8425-5E20-56A9-A63EE053067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1BF92AB-8498-73BB-EB24-BB3D7A349963}"/>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4262936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EF4E95-1D18-039B-8217-A4B0558C1D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05C0C6A6-294F-EFA0-F693-994C863717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DCD91A71-25F9-1875-2818-81B3AFC23E3D}"/>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5" name="Footer Placeholder 4">
            <a:extLst>
              <a:ext uri="{FF2B5EF4-FFF2-40B4-BE49-F238E27FC236}">
                <a16:creationId xmlns:a16="http://schemas.microsoft.com/office/drawing/2014/main" id="{985EE853-1D1E-EE68-085E-4FB8912685A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5751348-A89F-FF0C-1414-95922B4A3EDA}"/>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4198135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PTMON title">
  <p:cSld name="PPTMON title">
    <p:bg>
      <p:bgPr>
        <a:gradFill>
          <a:gsLst>
            <a:gs pos="0">
              <a:srgbClr val="4CB3E6"/>
            </a:gs>
            <a:gs pos="100000">
              <a:srgbClr val="58B897"/>
            </a:gs>
          </a:gsLst>
          <a:lin ang="0" scaled="0"/>
        </a:gradFill>
        <a:effectLst/>
      </p:bgPr>
    </p:bg>
    <p:spTree>
      <p:nvGrpSpPr>
        <p:cNvPr id="1" name="Shape 10"/>
        <p:cNvGrpSpPr/>
        <p:nvPr/>
      </p:nvGrpSpPr>
      <p:grpSpPr>
        <a:xfrm>
          <a:off x="0" y="0"/>
          <a:ext cx="0" cy="0"/>
          <a:chOff x="0" y="0"/>
          <a:chExt cx="0" cy="0"/>
        </a:xfrm>
      </p:grpSpPr>
      <p:pic>
        <p:nvPicPr>
          <p:cNvPr id="11" name="Google Shape;11;p23"/>
          <p:cNvPicPr preferRelativeResize="0"/>
          <p:nvPr/>
        </p:nvPicPr>
        <p:blipFill rotWithShape="1">
          <a:blip r:embed="rId2">
            <a:alphaModFix/>
          </a:blip>
          <a:srcRect/>
          <a:stretch/>
        </p:blipFill>
        <p:spPr>
          <a:xfrm flipH="1">
            <a:off x="8242300" y="493485"/>
            <a:ext cx="3435533" cy="1045029"/>
          </a:xfrm>
          <a:prstGeom prst="rect">
            <a:avLst/>
          </a:prstGeom>
          <a:noFill/>
          <a:ln>
            <a:noFill/>
          </a:ln>
        </p:spPr>
      </p:pic>
      <p:pic>
        <p:nvPicPr>
          <p:cNvPr id="12" name="Google Shape;12;p23"/>
          <p:cNvPicPr preferRelativeResize="0"/>
          <p:nvPr/>
        </p:nvPicPr>
        <p:blipFill rotWithShape="1">
          <a:blip r:embed="rId3">
            <a:alphaModFix/>
          </a:blip>
          <a:srcRect/>
          <a:stretch/>
        </p:blipFill>
        <p:spPr>
          <a:xfrm>
            <a:off x="0" y="6190342"/>
            <a:ext cx="667657" cy="667657"/>
          </a:xfrm>
          <a:prstGeom prst="rect">
            <a:avLst/>
          </a:prstGeom>
          <a:noFill/>
          <a:ln>
            <a:noFill/>
          </a:ln>
        </p:spPr>
      </p:pic>
      <p:pic>
        <p:nvPicPr>
          <p:cNvPr id="13" name="Google Shape;13;p23"/>
          <p:cNvPicPr preferRelativeResize="0"/>
          <p:nvPr/>
        </p:nvPicPr>
        <p:blipFill rotWithShape="1">
          <a:blip r:embed="rId4">
            <a:alphaModFix/>
          </a:blip>
          <a:srcRect/>
          <a:stretch/>
        </p:blipFill>
        <p:spPr>
          <a:xfrm>
            <a:off x="8242299" y="5752683"/>
            <a:ext cx="3435533" cy="631477"/>
          </a:xfrm>
          <a:prstGeom prst="rect">
            <a:avLst/>
          </a:prstGeom>
          <a:noFill/>
          <a:ln>
            <a:noFill/>
          </a:ln>
        </p:spPr>
      </p:pic>
    </p:spTree>
    <p:extLst>
      <p:ext uri="{BB962C8B-B14F-4D97-AF65-F5344CB8AC3E}">
        <p14:creationId xmlns:p14="http://schemas.microsoft.com/office/powerpoint/2010/main" val="1231236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PPTMON slide">
  <p:cSld name="2_PPTMON slide">
    <p:spTree>
      <p:nvGrpSpPr>
        <p:cNvPr id="1" name="Shape 14"/>
        <p:cNvGrpSpPr/>
        <p:nvPr/>
      </p:nvGrpSpPr>
      <p:grpSpPr>
        <a:xfrm>
          <a:off x="0" y="0"/>
          <a:ext cx="0" cy="0"/>
          <a:chOff x="0" y="0"/>
          <a:chExt cx="0" cy="0"/>
        </a:xfrm>
      </p:grpSpPr>
      <p:pic>
        <p:nvPicPr>
          <p:cNvPr id="15" name="Google Shape;15;p24"/>
          <p:cNvPicPr preferRelativeResize="0"/>
          <p:nvPr/>
        </p:nvPicPr>
        <p:blipFill rotWithShape="1">
          <a:blip r:embed="rId2">
            <a:alphaModFix/>
          </a:blip>
          <a:srcRect/>
          <a:stretch/>
        </p:blipFill>
        <p:spPr>
          <a:xfrm>
            <a:off x="0" y="6190342"/>
            <a:ext cx="667657" cy="667657"/>
          </a:xfrm>
          <a:prstGeom prst="rect">
            <a:avLst/>
          </a:prstGeom>
          <a:noFill/>
          <a:ln>
            <a:noFill/>
          </a:ln>
        </p:spPr>
      </p:pic>
      <p:sp>
        <p:nvSpPr>
          <p:cNvPr id="16" name="Google Shape;16;p24"/>
          <p:cNvSpPr/>
          <p:nvPr/>
        </p:nvSpPr>
        <p:spPr>
          <a:xfrm>
            <a:off x="348343" y="319314"/>
            <a:ext cx="11495314" cy="621937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Nunito Sans"/>
              <a:ea typeface="Nunito Sans"/>
              <a:cs typeface="Nunito Sans"/>
              <a:sym typeface="Nunito Sans"/>
            </a:endParaRPr>
          </a:p>
        </p:txBody>
      </p:sp>
      <p:pic>
        <p:nvPicPr>
          <p:cNvPr id="17" name="Google Shape;17;p24"/>
          <p:cNvPicPr preferRelativeResize="0"/>
          <p:nvPr/>
        </p:nvPicPr>
        <p:blipFill rotWithShape="1">
          <a:blip r:embed="rId3">
            <a:alphaModFix/>
          </a:blip>
          <a:srcRect/>
          <a:stretch/>
        </p:blipFill>
        <p:spPr>
          <a:xfrm>
            <a:off x="8962274" y="573298"/>
            <a:ext cx="2459940" cy="453917"/>
          </a:xfrm>
          <a:prstGeom prst="rect">
            <a:avLst/>
          </a:prstGeom>
          <a:noFill/>
          <a:ln>
            <a:noFill/>
          </a:ln>
        </p:spPr>
      </p:pic>
      <p:sp>
        <p:nvSpPr>
          <p:cNvPr id="18" name="Google Shape;18;p24"/>
          <p:cNvSpPr txBox="1"/>
          <p:nvPr/>
        </p:nvSpPr>
        <p:spPr>
          <a:xfrm>
            <a:off x="3051493" y="6570841"/>
            <a:ext cx="6089013" cy="276999"/>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Nunito Sans"/>
                <a:ea typeface="Nunito Sans"/>
                <a:cs typeface="Nunito Sans"/>
                <a:sym typeface="Nunito Sans"/>
              </a:rPr>
              <a:t>humancentered-ai.eu</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0235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64D4-228D-AD1C-3DE4-B5E575287E1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2CFB3101-1BDE-335A-54E6-4219A6C962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671041B1-9D42-C2D3-790B-92BD91A49A30}"/>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5" name="Footer Placeholder 4">
            <a:extLst>
              <a:ext uri="{FF2B5EF4-FFF2-40B4-BE49-F238E27FC236}">
                <a16:creationId xmlns:a16="http://schemas.microsoft.com/office/drawing/2014/main" id="{BCD78932-98A6-CA7E-98E9-6A363E692168}"/>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F6D2DBE-C26B-EEDF-6206-3BC1245B9E7B}"/>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7419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BC66-63DA-20D9-D346-0931A24F84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3FFEB009-9604-ABB4-ACE9-6FAAB0E7CA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1C512A-A6EB-DC5D-8FA8-BD051D23DD15}"/>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5" name="Footer Placeholder 4">
            <a:extLst>
              <a:ext uri="{FF2B5EF4-FFF2-40B4-BE49-F238E27FC236}">
                <a16:creationId xmlns:a16="http://schemas.microsoft.com/office/drawing/2014/main" id="{B21CF8FD-840B-21E3-A2BC-06C56583826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F6334156-7C7E-C330-B15B-234D8A04CA81}"/>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120679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FEF1-4C0A-E86D-DC2C-D3774F51DD08}"/>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42FB5AB7-4369-36B3-41BF-F11D3B8FB6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0924119E-EBA2-CA3C-1B9B-6FA9155BAA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FD3DA400-CB05-27DD-8F78-5273945A0850}"/>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6" name="Footer Placeholder 5">
            <a:extLst>
              <a:ext uri="{FF2B5EF4-FFF2-40B4-BE49-F238E27FC236}">
                <a16:creationId xmlns:a16="http://schemas.microsoft.com/office/drawing/2014/main" id="{CA51F768-EDFD-3775-A6CC-8161AE4E1A9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8B424CB-7C07-A972-EE33-CBF0CC3DBA47}"/>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261875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F7EC-BB77-B41D-05E9-DDA471502024}"/>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42214EF3-198E-582A-AD9E-86A82BB93B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7E34E7-B7CF-8264-0C38-FF11AA36CF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6E845ED1-B468-7E52-B4C0-46EB4E323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65271-EF33-380C-A9EF-391AA275C4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8D9F6D53-E4DE-51C5-2012-222F767568A8}"/>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8" name="Footer Placeholder 7">
            <a:extLst>
              <a:ext uri="{FF2B5EF4-FFF2-40B4-BE49-F238E27FC236}">
                <a16:creationId xmlns:a16="http://schemas.microsoft.com/office/drawing/2014/main" id="{B898BDE3-2669-2AF8-E8F0-7947B1B85648}"/>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5E39DEFD-EFB0-91B5-828B-20A1199BF94D}"/>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1137479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8AE-F7C2-18B7-B905-0AE76B53D2FB}"/>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1B5F8268-3148-F19A-C7AF-659115DC3A70}"/>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4" name="Footer Placeholder 3">
            <a:extLst>
              <a:ext uri="{FF2B5EF4-FFF2-40B4-BE49-F238E27FC236}">
                <a16:creationId xmlns:a16="http://schemas.microsoft.com/office/drawing/2014/main" id="{5295DC10-083B-9C44-D77E-8289BEB300C9}"/>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4DDB1316-BFED-FDDF-29C3-3324978A7F39}"/>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1338535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DB01BB-822B-F503-4337-043C1AD1090D}"/>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3" name="Footer Placeholder 2">
            <a:extLst>
              <a:ext uri="{FF2B5EF4-FFF2-40B4-BE49-F238E27FC236}">
                <a16:creationId xmlns:a16="http://schemas.microsoft.com/office/drawing/2014/main" id="{50F4EFCB-B983-3D1E-05AF-765968A5CBC8}"/>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21FC527B-6AC0-D893-1ED6-A7CA69C7F046}"/>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291828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10F1-CFEF-78E3-96D0-BC2C44212A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6F9D5A35-E41A-1443-BEC7-DE022BD4E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2E9FE404-7AB7-8667-1846-60552501E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18B46C-A565-CD0C-5868-526AC5A6C1B8}"/>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6" name="Footer Placeholder 5">
            <a:extLst>
              <a:ext uri="{FF2B5EF4-FFF2-40B4-BE49-F238E27FC236}">
                <a16:creationId xmlns:a16="http://schemas.microsoft.com/office/drawing/2014/main" id="{87C4F954-E055-7081-DB1C-F816FF56359F}"/>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B18B9C02-7249-3DD8-92AD-A548CEF62BCE}"/>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1132668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EA51-3B0A-5622-C93F-129D0F7996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4F5A0AC2-56A1-F41B-DEB0-9FAA3E6803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63896952-C922-3C33-D44A-9D6A747D6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D3ED4F-BC29-87C0-6AFC-3ACBCA468FCB}"/>
              </a:ext>
            </a:extLst>
          </p:cNvPr>
          <p:cNvSpPr>
            <a:spLocks noGrp="1"/>
          </p:cNvSpPr>
          <p:nvPr>
            <p:ph type="dt" sz="half" idx="10"/>
          </p:nvPr>
        </p:nvSpPr>
        <p:spPr/>
        <p:txBody>
          <a:bodyPr/>
          <a:lstStyle/>
          <a:p>
            <a:fld id="{8FB93F4D-9630-477D-9E94-9DEA1AF320E8}" type="datetimeFigureOut">
              <a:rPr lang="nl-NL" smtClean="0"/>
              <a:t>23-4-2025</a:t>
            </a:fld>
            <a:endParaRPr lang="nl-NL"/>
          </a:p>
        </p:txBody>
      </p:sp>
      <p:sp>
        <p:nvSpPr>
          <p:cNvPr id="6" name="Footer Placeholder 5">
            <a:extLst>
              <a:ext uri="{FF2B5EF4-FFF2-40B4-BE49-F238E27FC236}">
                <a16:creationId xmlns:a16="http://schemas.microsoft.com/office/drawing/2014/main" id="{3822580C-4A34-4613-2076-AA373CF1B44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FA701445-924B-423E-E846-E8EE61FCD6DC}"/>
              </a:ext>
            </a:extLst>
          </p:cNvPr>
          <p:cNvSpPr>
            <a:spLocks noGrp="1"/>
          </p:cNvSpPr>
          <p:nvPr>
            <p:ph type="sldNum" sz="quarter" idx="12"/>
          </p:nvPr>
        </p:nvSpPr>
        <p:spPr/>
        <p:txBody>
          <a:bodyPr/>
          <a:lstStyle/>
          <a:p>
            <a:fld id="{2C272FA0-3147-4A87-A8FA-859FF498A399}" type="slidenum">
              <a:rPr lang="nl-NL" smtClean="0"/>
              <a:t>‹#›</a:t>
            </a:fld>
            <a:endParaRPr lang="nl-NL"/>
          </a:p>
        </p:txBody>
      </p:sp>
    </p:spTree>
    <p:extLst>
      <p:ext uri="{BB962C8B-B14F-4D97-AF65-F5344CB8AC3E}">
        <p14:creationId xmlns:p14="http://schemas.microsoft.com/office/powerpoint/2010/main" val="2872454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413658-A22D-0262-8582-10B98D9613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91DC3F05-A228-6C66-1A37-1417A2B392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DBE7191-276F-8894-4500-D3EA142A91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B93F4D-9630-477D-9E94-9DEA1AF320E8}" type="datetimeFigureOut">
              <a:rPr lang="nl-NL" smtClean="0"/>
              <a:t>23-4-2025</a:t>
            </a:fld>
            <a:endParaRPr lang="nl-NL"/>
          </a:p>
        </p:txBody>
      </p:sp>
      <p:sp>
        <p:nvSpPr>
          <p:cNvPr id="5" name="Footer Placeholder 4">
            <a:extLst>
              <a:ext uri="{FF2B5EF4-FFF2-40B4-BE49-F238E27FC236}">
                <a16:creationId xmlns:a16="http://schemas.microsoft.com/office/drawing/2014/main" id="{75C9AE7A-4005-3F0B-D472-4B78714A3C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C1C6E920-DECF-24CF-2577-AAA74DA9F8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272FA0-3147-4A87-A8FA-859FF498A399}" type="slidenum">
              <a:rPr lang="nl-NL" smtClean="0"/>
              <a:t>‹#›</a:t>
            </a:fld>
            <a:endParaRPr lang="nl-NL"/>
          </a:p>
        </p:txBody>
      </p:sp>
    </p:spTree>
    <p:extLst>
      <p:ext uri="{BB962C8B-B14F-4D97-AF65-F5344CB8AC3E}">
        <p14:creationId xmlns:p14="http://schemas.microsoft.com/office/powerpoint/2010/main" val="844744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05.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06.w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7.wmf"/></Relationships>
</file>

<file path=ppt/slides/_rels/slide10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vas3k.com/blog/machine_learning/" TargetMode="Externa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vas3k.com/blog/machine_learning/" TargetMode="Externa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vas3k.com/blog/machine_learning/" TargetMode="Externa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gif"/><Relationship Id="rId11" Type="http://schemas.openxmlformats.org/officeDocument/2006/relationships/image" Target="../media/image36.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jpe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1.gif"/><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1.gif"/><Relationship Id="rId10" Type="http://schemas.openxmlformats.org/officeDocument/2006/relationships/image" Target="../media/image39.png"/><Relationship Id="rId4" Type="http://schemas.openxmlformats.org/officeDocument/2006/relationships/image" Target="../media/image30.jpeg"/><Relationship Id="rId9" Type="http://schemas.openxmlformats.org/officeDocument/2006/relationships/image" Target="../media/image38.jpeg"/></Relationships>
</file>

<file path=ppt/slides/_rels/slide2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40.png"/><Relationship Id="rId7"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gif"/><Relationship Id="rId11" Type="http://schemas.openxmlformats.org/officeDocument/2006/relationships/image" Target="../media/image39.png"/><Relationship Id="rId5" Type="http://schemas.openxmlformats.org/officeDocument/2006/relationships/image" Target="../media/image30.jpeg"/><Relationship Id="rId10" Type="http://schemas.openxmlformats.org/officeDocument/2006/relationships/image" Target="../media/image38.jpeg"/><Relationship Id="rId4" Type="http://schemas.openxmlformats.org/officeDocument/2006/relationships/image" Target="../media/image28.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vas3k.com/blog/machine_learn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vas3k.com/blog/machine_learning/"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71.jpe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440.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460.png"/></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Layout" Target="../slideLayouts/slideLayout2.xml"/><Relationship Id="rId1" Type="http://schemas.openxmlformats.org/officeDocument/2006/relationships/video" Target="https://www.youtube.com/embed/xAXvfVTgqr0?feature=oembed"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160.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svg"/><Relationship Id="rId9" Type="http://schemas.openxmlformats.org/officeDocument/2006/relationships/image" Target="../media/image97.png"/></Relationships>
</file>

<file path=ppt/slides/_rels/slide9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5.png"/><Relationship Id="rId7" Type="http://schemas.openxmlformats.org/officeDocument/2006/relationships/image" Target="../media/image10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4.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9.png"/><Relationship Id="rId4" Type="http://schemas.openxmlformats.org/officeDocument/2006/relationships/image" Target="../media/image98.png"/></Relationships>
</file>

<file path=ppt/slides/_rels/slide97.xml.rels><?xml version="1.0" encoding="UTF-8" standalone="yes"?>
<Relationships xmlns="http://schemas.openxmlformats.org/package/2006/relationships"><Relationship Id="rId2" Type="http://schemas.openxmlformats.org/officeDocument/2006/relationships/hyperlink" Target="https://www.youtube.com/watch?v=so_XmpbE13c"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2BAAA-DC62-A43F-7E92-F8701849CE5C}"/>
              </a:ext>
            </a:extLst>
          </p:cNvPr>
          <p:cNvSpPr>
            <a:spLocks noGrp="1"/>
          </p:cNvSpPr>
          <p:nvPr>
            <p:ph type="ctrTitle"/>
          </p:nvPr>
        </p:nvSpPr>
        <p:spPr>
          <a:xfrm>
            <a:off x="2443316" y="2858805"/>
            <a:ext cx="7305368" cy="1140389"/>
          </a:xfrm>
        </p:spPr>
        <p:txBody>
          <a:bodyPr>
            <a:normAutofit fontScale="90000"/>
          </a:bodyPr>
          <a:lstStyle/>
          <a:p>
            <a:r>
              <a:rPr lang="en-US" dirty="0">
                <a:latin typeface="Trade Gothic Inline" panose="020B0504030203020204" pitchFamily="34" charset="0"/>
              </a:rPr>
              <a:t>Machine learning</a:t>
            </a:r>
            <a:endParaRPr lang="nl-NL" dirty="0">
              <a:latin typeface="Trade Gothic Inline" panose="020B0504030203020204" pitchFamily="34" charset="0"/>
            </a:endParaRPr>
          </a:p>
        </p:txBody>
      </p:sp>
    </p:spTree>
    <p:extLst>
      <p:ext uri="{BB962C8B-B14F-4D97-AF65-F5344CB8AC3E}">
        <p14:creationId xmlns:p14="http://schemas.microsoft.com/office/powerpoint/2010/main" val="3950294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0B313-48D5-638F-CD6F-5CE70AA8663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00B4559-8DA6-523C-74C1-318DF243B65B}"/>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3D789BCF-7400-5F50-A567-DF1BCCC5B7C3}"/>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2C8FEF27-5AFC-92CE-AB8C-30A46DA2CF2D}"/>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0FAF57C8-D185-E078-1DF4-2658252688AD}"/>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30811E47-32E0-372C-5B12-BB554DB415C1}"/>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F15E4EEF-32FC-A6B8-7DF7-D230E686CE71}"/>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sp>
        <p:nvSpPr>
          <p:cNvPr id="6" name="TextBox 5">
            <a:extLst>
              <a:ext uri="{FF2B5EF4-FFF2-40B4-BE49-F238E27FC236}">
                <a16:creationId xmlns:a16="http://schemas.microsoft.com/office/drawing/2014/main" id="{4595E306-0F07-24BB-3B21-2A49A0901632}"/>
              </a:ext>
            </a:extLst>
          </p:cNvPr>
          <p:cNvSpPr txBox="1"/>
          <p:nvPr/>
        </p:nvSpPr>
        <p:spPr>
          <a:xfrm>
            <a:off x="1583639" y="2827232"/>
            <a:ext cx="7088413" cy="369332"/>
          </a:xfrm>
          <a:prstGeom prst="rect">
            <a:avLst/>
          </a:prstGeom>
          <a:noFill/>
        </p:spPr>
        <p:txBody>
          <a:bodyPr wrap="square" rtlCol="0">
            <a:spAutoFit/>
          </a:bodyPr>
          <a:lstStyle/>
          <a:p>
            <a:r>
              <a:rPr lang="en-US" dirty="0"/>
              <a:t>1980 – Rise of expert systems (tree based)</a:t>
            </a:r>
            <a:endParaRPr lang="nl-NL" dirty="0"/>
          </a:p>
        </p:txBody>
      </p:sp>
      <p:pic>
        <p:nvPicPr>
          <p:cNvPr id="11" name="Picture 10">
            <a:extLst>
              <a:ext uri="{FF2B5EF4-FFF2-40B4-BE49-F238E27FC236}">
                <a16:creationId xmlns:a16="http://schemas.microsoft.com/office/drawing/2014/main" id="{AE8E0ED9-7414-B69A-15EA-BB12EF5FDA07}"/>
              </a:ext>
            </a:extLst>
          </p:cNvPr>
          <p:cNvPicPr>
            <a:picLocks noChangeAspect="1"/>
          </p:cNvPicPr>
          <p:nvPr/>
        </p:nvPicPr>
        <p:blipFill>
          <a:blip r:embed="rId2"/>
          <a:stretch>
            <a:fillRect/>
          </a:stretch>
        </p:blipFill>
        <p:spPr>
          <a:xfrm>
            <a:off x="507104" y="4115288"/>
            <a:ext cx="11374437" cy="981212"/>
          </a:xfrm>
          <a:prstGeom prst="rect">
            <a:avLst/>
          </a:prstGeom>
        </p:spPr>
      </p:pic>
    </p:spTree>
    <p:extLst>
      <p:ext uri="{BB962C8B-B14F-4D97-AF65-F5344CB8AC3E}">
        <p14:creationId xmlns:p14="http://schemas.microsoft.com/office/powerpoint/2010/main" val="30026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76518" y="352490"/>
            <a:ext cx="8525435" cy="830956"/>
          </a:xfrm>
          <a:prstGeom prst="rect">
            <a:avLst/>
          </a:prstGeom>
          <a:noFill/>
          <a:ln>
            <a:noFill/>
          </a:ln>
        </p:spPr>
        <p:txBody>
          <a:bodyPr spcFirstLastPara="1" wrap="square" lIns="91425" tIns="45700" rIns="91425" bIns="45700" anchor="t" anchorCtr="0">
            <a:spAutoFit/>
          </a:bodyPr>
          <a:lstStyle/>
          <a:p>
            <a:pPr lvl="0" algn="ctr"/>
            <a:r>
              <a:rPr lang="en-US" sz="4800" b="1" dirty="0">
                <a:solidFill>
                  <a:srgbClr val="58B897"/>
                </a:solidFill>
                <a:latin typeface="Nunito"/>
                <a:sym typeface="Nunito"/>
              </a:rPr>
              <a:t>Why model compression?</a:t>
            </a:r>
            <a:endParaRPr lang="en-US" sz="1100" dirty="0">
              <a:solidFill>
                <a:srgbClr val="58B897"/>
              </a:solidFill>
            </a:endParaRPr>
          </a:p>
        </p:txBody>
      </p:sp>
      <p:sp>
        <p:nvSpPr>
          <p:cNvPr id="4" name="Content Placeholder 2"/>
          <p:cNvSpPr txBox="1">
            <a:spLocks/>
          </p:cNvSpPr>
          <p:nvPr/>
        </p:nvSpPr>
        <p:spPr>
          <a:xfrm>
            <a:off x="838199" y="1987857"/>
            <a:ext cx="10515600" cy="4351338"/>
          </a:xfrm>
          <a:prstGeom prst="rect">
            <a:avLst/>
          </a:prstGeom>
        </p:spPr>
        <p:txBody>
          <a:bodyPr lIns="91440" tIns="45720" rIns="91440" bIns="4572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pPr>
            <a:endParaRPr lang="en-US" sz="3600" dirty="0">
              <a:solidFill>
                <a:schemeClr val="bg1"/>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522514" y="1828800"/>
            <a:ext cx="11159413" cy="4052047"/>
          </a:xfrm>
          <a:prstGeom prst="rect">
            <a:avLst/>
          </a:prstGeom>
        </p:spPr>
        <p:txBody>
          <a:bodyPr lIns="91440" tIns="45720" rIns="91440" bIns="45720" anchor="ct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7000"/>
              </a:lnSpc>
            </a:pPr>
            <a:r>
              <a:rPr lang="en-GB" sz="3600" dirty="0">
                <a:solidFill>
                  <a:srgbClr val="3F3F3F"/>
                </a:solidFill>
                <a:latin typeface="Calibri"/>
                <a:cs typeface="Times New Roman"/>
              </a:rPr>
              <a:t>A lot of data to process but </a:t>
            </a:r>
          </a:p>
          <a:p>
            <a:pPr algn="ctr">
              <a:lnSpc>
                <a:spcPct val="107000"/>
              </a:lnSpc>
            </a:pPr>
            <a:r>
              <a:rPr lang="en-GB" sz="3600" dirty="0">
                <a:solidFill>
                  <a:srgbClr val="3F3F3F"/>
                </a:solidFill>
                <a:latin typeface="Calibri"/>
                <a:cs typeface="Times New Roman"/>
              </a:rPr>
              <a:t>not enough computing resources.</a:t>
            </a:r>
          </a:p>
          <a:p>
            <a:pPr algn="ctr">
              <a:lnSpc>
                <a:spcPct val="107000"/>
              </a:lnSpc>
            </a:pPr>
            <a:endParaRPr lang="en-GB" sz="3600" dirty="0">
              <a:solidFill>
                <a:srgbClr val="3F3F3F"/>
              </a:solidFill>
              <a:latin typeface="Calibri"/>
              <a:cs typeface="Times New Roman"/>
            </a:endParaRPr>
          </a:p>
          <a:p>
            <a:pPr>
              <a:lnSpc>
                <a:spcPct val="107000"/>
              </a:lnSpc>
            </a:pPr>
            <a:r>
              <a:rPr lang="en-GB" sz="3600" dirty="0">
                <a:solidFill>
                  <a:srgbClr val="3F3F3F"/>
                </a:solidFill>
                <a:latin typeface="Calibri"/>
                <a:cs typeface="Times New Roman"/>
              </a:rPr>
              <a:t>Machine and deep learning are resource intensive:</a:t>
            </a:r>
          </a:p>
          <a:p>
            <a:pPr marL="742950" indent="-742950">
              <a:lnSpc>
                <a:spcPct val="107000"/>
              </a:lnSpc>
              <a:buClr>
                <a:srgbClr val="3F3F3F"/>
              </a:buClr>
              <a:buFont typeface="+mj-lt"/>
              <a:buAutoNum type="arabicPeriod"/>
            </a:pPr>
            <a:r>
              <a:rPr lang="en-GB" sz="3600" dirty="0">
                <a:solidFill>
                  <a:srgbClr val="3F3F3F"/>
                </a:solidFill>
                <a:latin typeface="Calibri"/>
                <a:cs typeface="Times New Roman"/>
              </a:rPr>
              <a:t>Computing power: million or billion parameters to train</a:t>
            </a:r>
          </a:p>
          <a:p>
            <a:pPr marL="742950" indent="-742950">
              <a:lnSpc>
                <a:spcPct val="107000"/>
              </a:lnSpc>
              <a:buClr>
                <a:srgbClr val="3F3F3F"/>
              </a:buClr>
              <a:buFont typeface="+mj-lt"/>
              <a:buAutoNum type="arabicPeriod"/>
            </a:pPr>
            <a:r>
              <a:rPr lang="en-GB" sz="3600" dirty="0">
                <a:solidFill>
                  <a:srgbClr val="3F3F3F"/>
                </a:solidFill>
                <a:latin typeface="Calibri"/>
                <a:cs typeface="Times New Roman"/>
              </a:rPr>
              <a:t>Limited bandwidth to manage all the data</a:t>
            </a:r>
          </a:p>
          <a:p>
            <a:pPr algn="ctr">
              <a:lnSpc>
                <a:spcPct val="107000"/>
              </a:lnSpc>
            </a:pPr>
            <a:endParaRPr lang="en-GB" sz="3600" dirty="0">
              <a:solidFill>
                <a:srgbClr val="3F3F3F"/>
              </a:solidFill>
              <a:latin typeface="Calibri"/>
              <a:cs typeface="Times New Roman"/>
            </a:endParaRPr>
          </a:p>
        </p:txBody>
      </p:sp>
    </p:spTree>
    <p:extLst>
      <p:ext uri="{BB962C8B-B14F-4D97-AF65-F5344CB8AC3E}">
        <p14:creationId xmlns:p14="http://schemas.microsoft.com/office/powerpoint/2010/main" val="17532164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76518" y="352490"/>
            <a:ext cx="8538882" cy="830956"/>
          </a:xfrm>
          <a:prstGeom prst="rect">
            <a:avLst/>
          </a:prstGeom>
          <a:noFill/>
          <a:ln>
            <a:noFill/>
          </a:ln>
        </p:spPr>
        <p:txBody>
          <a:bodyPr spcFirstLastPara="1" wrap="square" lIns="91425" tIns="45700" rIns="91425" bIns="45700" anchor="t" anchorCtr="0">
            <a:spAutoFit/>
          </a:bodyPr>
          <a:lstStyle/>
          <a:p>
            <a:pPr lvl="0" algn="ctr"/>
            <a:r>
              <a:rPr lang="en-US" sz="4800" b="1" dirty="0">
                <a:solidFill>
                  <a:srgbClr val="58B897"/>
                </a:solidFill>
                <a:latin typeface="Nunito"/>
                <a:sym typeface="Nunito"/>
              </a:rPr>
              <a:t>What is Model Compression?</a:t>
            </a:r>
            <a:endParaRPr lang="en-US" sz="1100" dirty="0">
              <a:solidFill>
                <a:srgbClr val="58B897"/>
              </a:solidFill>
            </a:endParaRPr>
          </a:p>
        </p:txBody>
      </p:sp>
      <p:sp>
        <p:nvSpPr>
          <p:cNvPr id="4" name="Content Placeholder 2"/>
          <p:cNvSpPr txBox="1">
            <a:spLocks/>
          </p:cNvSpPr>
          <p:nvPr/>
        </p:nvSpPr>
        <p:spPr>
          <a:xfrm>
            <a:off x="838199" y="1987857"/>
            <a:ext cx="10515600" cy="4351338"/>
          </a:xfrm>
          <a:prstGeom prst="rect">
            <a:avLst/>
          </a:prstGeom>
        </p:spPr>
        <p:txBody>
          <a:bodyPr lIns="91440" tIns="45720" rIns="91440" bIns="4572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pPr>
            <a:endParaRPr lang="en-US" sz="3600" dirty="0">
              <a:solidFill>
                <a:schemeClr val="bg1"/>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838199" y="1712275"/>
            <a:ext cx="10515600" cy="3989262"/>
          </a:xfrm>
          <a:prstGeom prst="rect">
            <a:avLst/>
          </a:prstGeom>
        </p:spPr>
        <p:txBody>
          <a:bodyPr lIns="91440" tIns="45720" rIns="91440" bIns="45720" anchor="ct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7000"/>
              </a:lnSpc>
            </a:pPr>
            <a:r>
              <a:rPr lang="en-GB" sz="3600" dirty="0">
                <a:solidFill>
                  <a:srgbClr val="3F3F3F"/>
                </a:solidFill>
                <a:latin typeface="Calibri"/>
                <a:cs typeface="Times New Roman"/>
              </a:rPr>
              <a:t>Lighten the model without diminishing accuracy.</a:t>
            </a:r>
          </a:p>
          <a:p>
            <a:pPr algn="ctr">
              <a:lnSpc>
                <a:spcPct val="107000"/>
              </a:lnSpc>
            </a:pPr>
            <a:endParaRPr lang="en-GB" sz="3600" dirty="0">
              <a:solidFill>
                <a:srgbClr val="3F3F3F"/>
              </a:solidFill>
              <a:latin typeface="Calibri"/>
              <a:cs typeface="Times New Roman"/>
            </a:endParaRPr>
          </a:p>
          <a:p>
            <a:pPr>
              <a:lnSpc>
                <a:spcPct val="107000"/>
              </a:lnSpc>
            </a:pPr>
            <a:r>
              <a:rPr lang="en-GB" sz="3600" dirty="0">
                <a:solidFill>
                  <a:srgbClr val="3F3F3F"/>
                </a:solidFill>
                <a:latin typeface="Calibri"/>
                <a:cs typeface="Times New Roman"/>
              </a:rPr>
              <a:t>Lightening means:</a:t>
            </a:r>
          </a:p>
          <a:p>
            <a:pPr marL="742950" indent="-742950">
              <a:lnSpc>
                <a:spcPct val="107000"/>
              </a:lnSpc>
              <a:buClr>
                <a:srgbClr val="3F3F3F"/>
              </a:buClr>
              <a:buFont typeface="+mj-lt"/>
              <a:buAutoNum type="arabicPeriod"/>
            </a:pPr>
            <a:r>
              <a:rPr lang="en-GB" sz="3600" b="1" dirty="0">
                <a:solidFill>
                  <a:srgbClr val="4CB3E6"/>
                </a:solidFill>
                <a:latin typeface="Calibri"/>
                <a:cs typeface="Times New Roman"/>
              </a:rPr>
              <a:t>Size reduction</a:t>
            </a:r>
            <a:r>
              <a:rPr lang="en-GB" sz="3600" dirty="0">
                <a:solidFill>
                  <a:srgbClr val="3F3F3F"/>
                </a:solidFill>
                <a:latin typeface="Calibri"/>
                <a:cs typeface="Times New Roman"/>
              </a:rPr>
              <a:t>: the less model parameters, the less RAM used</a:t>
            </a:r>
          </a:p>
          <a:p>
            <a:pPr marL="742950" indent="-742950">
              <a:lnSpc>
                <a:spcPct val="107000"/>
              </a:lnSpc>
              <a:buClr>
                <a:srgbClr val="3F3F3F"/>
              </a:buClr>
              <a:buFont typeface="+mj-lt"/>
              <a:buAutoNum type="arabicPeriod"/>
            </a:pPr>
            <a:r>
              <a:rPr lang="en-GB" sz="3600" b="1" dirty="0">
                <a:solidFill>
                  <a:srgbClr val="4CB3E6"/>
                </a:solidFill>
                <a:latin typeface="Calibri"/>
                <a:cs typeface="Times New Roman"/>
              </a:rPr>
              <a:t>Latency reduction</a:t>
            </a:r>
            <a:r>
              <a:rPr lang="en-GB" sz="3600" dirty="0">
                <a:solidFill>
                  <a:srgbClr val="3F3F3F"/>
                </a:solidFill>
                <a:latin typeface="Calibri"/>
                <a:cs typeface="Times New Roman"/>
              </a:rPr>
              <a:t>: the less inference time, the less power consumption</a:t>
            </a:r>
          </a:p>
        </p:txBody>
      </p:sp>
    </p:spTree>
    <p:extLst>
      <p:ext uri="{BB962C8B-B14F-4D97-AF65-F5344CB8AC3E}">
        <p14:creationId xmlns:p14="http://schemas.microsoft.com/office/powerpoint/2010/main" val="16355506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76518" y="352490"/>
            <a:ext cx="8538882" cy="830956"/>
          </a:xfrm>
          <a:prstGeom prst="rect">
            <a:avLst/>
          </a:prstGeom>
          <a:noFill/>
          <a:ln>
            <a:noFill/>
          </a:ln>
        </p:spPr>
        <p:txBody>
          <a:bodyPr spcFirstLastPara="1" wrap="square" lIns="91425" tIns="45700" rIns="91425" bIns="45700" anchor="t" anchorCtr="0">
            <a:spAutoFit/>
          </a:bodyPr>
          <a:lstStyle/>
          <a:p>
            <a:pPr lvl="0" algn="ctr"/>
            <a:r>
              <a:rPr lang="en-GB" sz="4800" b="1" dirty="0">
                <a:solidFill>
                  <a:srgbClr val="58B897"/>
                </a:solidFill>
                <a:latin typeface="Nunito"/>
                <a:sym typeface="Nunito"/>
              </a:rPr>
              <a:t>Most popular techniques</a:t>
            </a:r>
            <a:endParaRPr lang="en-US" sz="1100" dirty="0">
              <a:solidFill>
                <a:srgbClr val="58B897"/>
              </a:solidFill>
            </a:endParaRPr>
          </a:p>
        </p:txBody>
      </p:sp>
      <p:sp>
        <p:nvSpPr>
          <p:cNvPr id="4" name="Content Placeholder 2"/>
          <p:cNvSpPr txBox="1">
            <a:spLocks/>
          </p:cNvSpPr>
          <p:nvPr/>
        </p:nvSpPr>
        <p:spPr>
          <a:xfrm>
            <a:off x="838199" y="1987857"/>
            <a:ext cx="10515600" cy="4351338"/>
          </a:xfrm>
          <a:prstGeom prst="rect">
            <a:avLst/>
          </a:prstGeom>
        </p:spPr>
        <p:txBody>
          <a:bodyPr lIns="91440" tIns="45720" rIns="91440" bIns="4572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pPr>
            <a:endParaRPr lang="en-US" sz="3600" dirty="0">
              <a:solidFill>
                <a:schemeClr val="bg1"/>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838199" y="1987857"/>
            <a:ext cx="10515600" cy="3980883"/>
          </a:xfrm>
          <a:prstGeom prst="rect">
            <a:avLst/>
          </a:prstGeom>
        </p:spPr>
        <p:txBody>
          <a:bodyPr lIns="91440" tIns="45720" rIns="91440" bIns="4572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42950" indent="-742950">
              <a:lnSpc>
                <a:spcPct val="200000"/>
              </a:lnSpc>
              <a:buFont typeface="Arial" panose="020B0604020202020204" pitchFamily="34" charset="0"/>
              <a:buChar char="•"/>
            </a:pPr>
            <a:r>
              <a:rPr lang="en-US" sz="3600" dirty="0">
                <a:solidFill>
                  <a:srgbClr val="4CB3E6"/>
                </a:solidFill>
                <a:latin typeface="Calibri"/>
                <a:cs typeface="Times New Roman"/>
              </a:rPr>
              <a:t>Pruning</a:t>
            </a:r>
          </a:p>
          <a:p>
            <a:pPr marL="742950" indent="-742950">
              <a:lnSpc>
                <a:spcPct val="200000"/>
              </a:lnSpc>
              <a:buFont typeface="Arial" panose="020B0604020202020204" pitchFamily="34" charset="0"/>
              <a:buChar char="•"/>
            </a:pPr>
            <a:r>
              <a:rPr lang="en-US" sz="3600" dirty="0">
                <a:solidFill>
                  <a:srgbClr val="4CB3E6"/>
                </a:solidFill>
                <a:latin typeface="Calibri"/>
                <a:cs typeface="Times New Roman"/>
              </a:rPr>
              <a:t>Quantization</a:t>
            </a:r>
          </a:p>
          <a:p>
            <a:pPr marL="742950" indent="-742950">
              <a:lnSpc>
                <a:spcPct val="200000"/>
              </a:lnSpc>
              <a:buFont typeface="Arial" panose="020B0604020202020204" pitchFamily="34" charset="0"/>
              <a:buChar char="•"/>
            </a:pPr>
            <a:r>
              <a:rPr lang="en-US" sz="3600" dirty="0">
                <a:solidFill>
                  <a:srgbClr val="4CB3E6"/>
                </a:solidFill>
                <a:latin typeface="Calibri"/>
                <a:cs typeface="Times New Roman"/>
              </a:rPr>
              <a:t>Knowledge Distillation</a:t>
            </a:r>
          </a:p>
        </p:txBody>
      </p:sp>
    </p:spTree>
    <p:extLst>
      <p:ext uri="{BB962C8B-B14F-4D97-AF65-F5344CB8AC3E}">
        <p14:creationId xmlns:p14="http://schemas.microsoft.com/office/powerpoint/2010/main" val="14052288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63070" y="352490"/>
            <a:ext cx="8565777" cy="830956"/>
          </a:xfrm>
          <a:prstGeom prst="rect">
            <a:avLst/>
          </a:prstGeom>
          <a:noFill/>
          <a:ln>
            <a:noFill/>
          </a:ln>
        </p:spPr>
        <p:txBody>
          <a:bodyPr spcFirstLastPara="1" wrap="square" lIns="91425" tIns="45700" rIns="91425" bIns="45700" anchor="t" anchorCtr="0">
            <a:spAutoFit/>
          </a:bodyPr>
          <a:lstStyle/>
          <a:p>
            <a:pPr lvl="0" algn="ctr"/>
            <a:r>
              <a:rPr lang="en-GB" sz="4800" b="1" dirty="0">
                <a:solidFill>
                  <a:srgbClr val="58B897"/>
                </a:solidFill>
                <a:latin typeface="Nunito"/>
                <a:sym typeface="Nunito"/>
              </a:rPr>
              <a:t>Pruning</a:t>
            </a:r>
            <a:endParaRPr lang="en-US" dirty="0">
              <a:solidFill>
                <a:srgbClr val="58B897"/>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573206" y="1368113"/>
            <a:ext cx="10780593" cy="4600628"/>
          </a:xfrm>
          <a:prstGeom prst="rect">
            <a:avLst/>
          </a:prstGeom>
        </p:spPr>
        <p:txBody>
          <a:bodyPr lIns="91440" tIns="45720" rIns="91440" bIns="45720" anchor="t">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pPr>
            <a:r>
              <a:rPr lang="it-IT" sz="3600" dirty="0">
                <a:solidFill>
                  <a:srgbClr val="3F3F3F"/>
                </a:solidFill>
                <a:latin typeface="Calibri"/>
                <a:cs typeface="Times New Roman"/>
              </a:rPr>
              <a:t>From a </a:t>
            </a:r>
            <a:r>
              <a:rPr lang="it-IT" sz="3600" dirty="0" err="1">
                <a:solidFill>
                  <a:srgbClr val="3F3F3F"/>
                </a:solidFill>
                <a:latin typeface="Calibri"/>
                <a:cs typeface="Times New Roman"/>
              </a:rPr>
              <a:t>trained</a:t>
            </a:r>
            <a:r>
              <a:rPr lang="it-IT" sz="3600" dirty="0">
                <a:solidFill>
                  <a:srgbClr val="3F3F3F"/>
                </a:solidFill>
                <a:latin typeface="Calibri"/>
                <a:cs typeface="Times New Roman"/>
              </a:rPr>
              <a:t> network:</a:t>
            </a:r>
          </a:p>
          <a:p>
            <a:pPr marL="571500" indent="-571500">
              <a:lnSpc>
                <a:spcPct val="107000"/>
              </a:lnSpc>
              <a:buFont typeface="Arial" panose="020B0604020202020204" pitchFamily="34" charset="0"/>
              <a:buChar char="•"/>
            </a:pPr>
            <a:r>
              <a:rPr lang="it-IT" sz="3600" b="1" dirty="0" err="1">
                <a:solidFill>
                  <a:srgbClr val="4CB3E6"/>
                </a:solidFill>
                <a:latin typeface="Calibri"/>
                <a:cs typeface="Times New Roman"/>
              </a:rPr>
              <a:t>Unstructured</a:t>
            </a:r>
            <a:r>
              <a:rPr lang="it-IT" sz="3600" b="1" dirty="0">
                <a:solidFill>
                  <a:srgbClr val="4CB3E6"/>
                </a:solidFill>
                <a:latin typeface="Calibri"/>
                <a:cs typeface="Times New Roman"/>
              </a:rPr>
              <a:t> </a:t>
            </a:r>
            <a:r>
              <a:rPr lang="it-IT" sz="3600" b="1" dirty="0" err="1">
                <a:solidFill>
                  <a:srgbClr val="4CB3E6"/>
                </a:solidFill>
                <a:latin typeface="Calibri"/>
                <a:cs typeface="Times New Roman"/>
              </a:rPr>
              <a:t>pruning</a:t>
            </a:r>
            <a:r>
              <a:rPr lang="it-IT" sz="3600" dirty="0">
                <a:solidFill>
                  <a:srgbClr val="4CB3E6"/>
                </a:solidFill>
                <a:latin typeface="Calibri"/>
                <a:cs typeface="Times New Roman"/>
              </a:rPr>
              <a:t> </a:t>
            </a:r>
            <a:r>
              <a:rPr lang="it-IT" sz="3600" dirty="0" err="1">
                <a:solidFill>
                  <a:srgbClr val="3F3F3F"/>
                </a:solidFill>
                <a:latin typeface="Calibri"/>
                <a:cs typeface="Times New Roman"/>
              </a:rPr>
              <a:t>removes</a:t>
            </a:r>
            <a:r>
              <a:rPr lang="it-IT" sz="3600" dirty="0">
                <a:solidFill>
                  <a:srgbClr val="3F3F3F"/>
                </a:solidFill>
                <a:latin typeface="Calibri"/>
                <a:cs typeface="Times New Roman"/>
              </a:rPr>
              <a:t> connections and </a:t>
            </a:r>
            <a:r>
              <a:rPr lang="it-IT" sz="3600" dirty="0" err="1">
                <a:solidFill>
                  <a:srgbClr val="3F3F3F"/>
                </a:solidFill>
                <a:latin typeface="Calibri"/>
                <a:cs typeface="Times New Roman"/>
              </a:rPr>
              <a:t>neurons</a:t>
            </a:r>
            <a:endParaRPr lang="it-IT" sz="3600" dirty="0">
              <a:solidFill>
                <a:srgbClr val="3F3F3F"/>
              </a:solidFill>
              <a:latin typeface="Calibri"/>
              <a:cs typeface="Times New Roman"/>
            </a:endParaRPr>
          </a:p>
          <a:p>
            <a:pPr marL="571500" indent="-571500">
              <a:lnSpc>
                <a:spcPct val="107000"/>
              </a:lnSpc>
              <a:buFont typeface="Arial" panose="020B0604020202020204" pitchFamily="34" charset="0"/>
              <a:buChar char="•"/>
            </a:pPr>
            <a:r>
              <a:rPr lang="it-IT" sz="3600" b="1" dirty="0" err="1">
                <a:solidFill>
                  <a:srgbClr val="4CB3E6"/>
                </a:solidFill>
                <a:latin typeface="Calibri"/>
                <a:cs typeface="Times New Roman"/>
              </a:rPr>
              <a:t>Structured</a:t>
            </a:r>
            <a:r>
              <a:rPr lang="it-IT" sz="3600" b="1" dirty="0">
                <a:solidFill>
                  <a:srgbClr val="4CB3E6"/>
                </a:solidFill>
                <a:latin typeface="Calibri"/>
                <a:cs typeface="Times New Roman"/>
              </a:rPr>
              <a:t> </a:t>
            </a:r>
            <a:r>
              <a:rPr lang="it-IT" sz="3600" b="1" dirty="0" err="1">
                <a:solidFill>
                  <a:srgbClr val="4CB3E6"/>
                </a:solidFill>
                <a:latin typeface="Calibri"/>
                <a:cs typeface="Times New Roman"/>
              </a:rPr>
              <a:t>pruning</a:t>
            </a:r>
            <a:r>
              <a:rPr lang="it-IT" sz="3600" dirty="0">
                <a:solidFill>
                  <a:srgbClr val="4CB3E6"/>
                </a:solidFill>
                <a:latin typeface="Calibri"/>
                <a:cs typeface="Times New Roman"/>
              </a:rPr>
              <a:t> </a:t>
            </a:r>
            <a:r>
              <a:rPr lang="it-IT" sz="3600" dirty="0" err="1">
                <a:solidFill>
                  <a:srgbClr val="3F3F3F"/>
                </a:solidFill>
                <a:latin typeface="Calibri"/>
                <a:cs typeface="Times New Roman"/>
              </a:rPr>
              <a:t>removes</a:t>
            </a:r>
            <a:r>
              <a:rPr lang="it-IT" sz="3600" dirty="0">
                <a:solidFill>
                  <a:srgbClr val="3F3F3F"/>
                </a:solidFill>
                <a:latin typeface="Calibri"/>
                <a:cs typeface="Times New Roman"/>
              </a:rPr>
              <a:t> filters or </a:t>
            </a:r>
            <a:r>
              <a:rPr lang="it-IT" sz="3600" dirty="0" err="1">
                <a:solidFill>
                  <a:srgbClr val="3F3F3F"/>
                </a:solidFill>
                <a:latin typeface="Calibri"/>
                <a:cs typeface="Times New Roman"/>
              </a:rPr>
              <a:t>channels</a:t>
            </a:r>
            <a:endParaRPr lang="en-US" sz="2000" dirty="0">
              <a:solidFill>
                <a:srgbClr val="3F3F3F"/>
              </a:solidFill>
              <a:latin typeface="Calibri"/>
              <a:cs typeface="Times New Roman"/>
            </a:endParaRPr>
          </a:p>
          <a:p>
            <a:pPr>
              <a:lnSpc>
                <a:spcPct val="107000"/>
              </a:lnSpc>
            </a:pPr>
            <a:endParaRPr lang="it-IT" sz="3600" dirty="0">
              <a:solidFill>
                <a:srgbClr val="3F3F3F"/>
              </a:solidFill>
              <a:latin typeface="Calibri"/>
              <a:cs typeface="Times New Roman"/>
            </a:endParaRPr>
          </a:p>
          <a:p>
            <a:pPr>
              <a:lnSpc>
                <a:spcPct val="107000"/>
              </a:lnSpc>
            </a:pPr>
            <a:r>
              <a:rPr lang="it-IT" sz="3600" dirty="0">
                <a:solidFill>
                  <a:srgbClr val="3F3F3F"/>
                </a:solidFill>
                <a:latin typeface="Calibri"/>
                <a:cs typeface="Times New Roman"/>
              </a:rPr>
              <a:t>To prune a connection set a weight w in the </a:t>
            </a:r>
            <a:r>
              <a:rPr lang="it-IT" sz="3600" dirty="0" err="1">
                <a:solidFill>
                  <a:srgbClr val="3F3F3F"/>
                </a:solidFill>
                <a:latin typeface="Calibri"/>
                <a:cs typeface="Times New Roman"/>
              </a:rPr>
              <a:t>matrix</a:t>
            </a:r>
            <a:r>
              <a:rPr lang="it-IT" sz="3600" dirty="0">
                <a:solidFill>
                  <a:srgbClr val="3F3F3F"/>
                </a:solidFill>
                <a:latin typeface="Calibri"/>
                <a:cs typeface="Times New Roman"/>
              </a:rPr>
              <a:t> to 0</a:t>
            </a:r>
          </a:p>
          <a:p>
            <a:pPr>
              <a:lnSpc>
                <a:spcPct val="107000"/>
              </a:lnSpc>
            </a:pPr>
            <a:r>
              <a:rPr lang="it-IT" sz="3600" dirty="0">
                <a:solidFill>
                  <a:srgbClr val="3F3F3F"/>
                </a:solidFill>
                <a:latin typeface="Calibri"/>
                <a:cs typeface="Times New Roman"/>
              </a:rPr>
              <a:t>To prune a </a:t>
            </a:r>
            <a:r>
              <a:rPr lang="it-IT" sz="3600" dirty="0" err="1">
                <a:solidFill>
                  <a:srgbClr val="3F3F3F"/>
                </a:solidFill>
                <a:latin typeface="Calibri"/>
                <a:cs typeface="Times New Roman"/>
              </a:rPr>
              <a:t>neuron</a:t>
            </a:r>
            <a:r>
              <a:rPr lang="it-IT" sz="3600" dirty="0">
                <a:solidFill>
                  <a:srgbClr val="3F3F3F"/>
                </a:solidFill>
                <a:latin typeface="Calibri"/>
                <a:cs typeface="Times New Roman"/>
              </a:rPr>
              <a:t> set </a:t>
            </a:r>
            <a:r>
              <a:rPr lang="it-IT" sz="3600" dirty="0" err="1">
                <a:solidFill>
                  <a:srgbClr val="3F3F3F"/>
                </a:solidFill>
                <a:latin typeface="Calibri"/>
                <a:cs typeface="Times New Roman"/>
              </a:rPr>
              <a:t>all</a:t>
            </a:r>
            <a:r>
              <a:rPr lang="it-IT" sz="3600" dirty="0">
                <a:solidFill>
                  <a:srgbClr val="3F3F3F"/>
                </a:solidFill>
                <a:latin typeface="Calibri"/>
                <a:cs typeface="Times New Roman"/>
              </a:rPr>
              <a:t> </a:t>
            </a:r>
            <a:r>
              <a:rPr lang="it-IT" sz="3600" dirty="0" err="1">
                <a:solidFill>
                  <a:srgbClr val="3F3F3F"/>
                </a:solidFill>
                <a:latin typeface="Calibri"/>
                <a:cs typeface="Times New Roman"/>
              </a:rPr>
              <a:t>values</a:t>
            </a:r>
            <a:r>
              <a:rPr lang="it-IT" sz="3600" dirty="0">
                <a:solidFill>
                  <a:srgbClr val="3F3F3F"/>
                </a:solidFill>
                <a:latin typeface="Calibri"/>
                <a:cs typeface="Times New Roman"/>
              </a:rPr>
              <a:t> of a </a:t>
            </a:r>
            <a:r>
              <a:rPr lang="it-IT" sz="3600" dirty="0" err="1">
                <a:solidFill>
                  <a:srgbClr val="3F3F3F"/>
                </a:solidFill>
                <a:latin typeface="Calibri"/>
                <a:cs typeface="Times New Roman"/>
              </a:rPr>
              <a:t>column</a:t>
            </a:r>
            <a:r>
              <a:rPr lang="it-IT" sz="3600" dirty="0">
                <a:solidFill>
                  <a:srgbClr val="3F3F3F"/>
                </a:solidFill>
                <a:latin typeface="Calibri"/>
                <a:cs typeface="Times New Roman"/>
              </a:rPr>
              <a:t> to 0</a:t>
            </a:r>
          </a:p>
          <a:p>
            <a:pPr>
              <a:lnSpc>
                <a:spcPct val="107000"/>
              </a:lnSpc>
            </a:pPr>
            <a:endParaRPr lang="it-IT" sz="3600" dirty="0">
              <a:solidFill>
                <a:srgbClr val="3F3F3F"/>
              </a:solidFill>
              <a:latin typeface="Calibri"/>
              <a:cs typeface="Times New Roman"/>
            </a:endParaRPr>
          </a:p>
          <a:p>
            <a:pPr>
              <a:lnSpc>
                <a:spcPct val="107000"/>
              </a:lnSpc>
            </a:pPr>
            <a:r>
              <a:rPr lang="it-IT" sz="3600" b="1" dirty="0" err="1">
                <a:solidFill>
                  <a:srgbClr val="4CB3E6"/>
                </a:solidFill>
                <a:latin typeface="Calibri"/>
                <a:cs typeface="Times New Roman"/>
              </a:rPr>
              <a:t>Justification</a:t>
            </a:r>
            <a:r>
              <a:rPr lang="it-IT" sz="3600" dirty="0">
                <a:solidFill>
                  <a:srgbClr val="3F3F3F"/>
                </a:solidFill>
                <a:latin typeface="Calibri"/>
                <a:cs typeface="Times New Roman"/>
              </a:rPr>
              <a:t>: </a:t>
            </a:r>
            <a:r>
              <a:rPr lang="en-GB" sz="3600" dirty="0">
                <a:solidFill>
                  <a:srgbClr val="3F3F3F"/>
                </a:solidFill>
                <a:latin typeface="Calibri"/>
                <a:cs typeface="Times New Roman"/>
              </a:rPr>
              <a:t>The synapses in the brain of human beings shrink from about 1,000 to 500 trillion within 10 years of birth. But in the same time frame human being's intellectual abilities are refined, leading to possess more structured thinking!</a:t>
            </a:r>
            <a:endParaRPr lang="en-US" sz="2000" dirty="0">
              <a:solidFill>
                <a:srgbClr val="3F3F3F"/>
              </a:solidFill>
              <a:latin typeface="Calibri"/>
              <a:cs typeface="Times New Roman"/>
            </a:endParaRPr>
          </a:p>
        </p:txBody>
      </p:sp>
    </p:spTree>
    <p:extLst>
      <p:ext uri="{BB962C8B-B14F-4D97-AF65-F5344CB8AC3E}">
        <p14:creationId xmlns:p14="http://schemas.microsoft.com/office/powerpoint/2010/main" val="35338112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63070" y="352490"/>
            <a:ext cx="8565777" cy="830956"/>
          </a:xfrm>
          <a:prstGeom prst="rect">
            <a:avLst/>
          </a:prstGeom>
          <a:noFill/>
          <a:ln>
            <a:noFill/>
          </a:ln>
        </p:spPr>
        <p:txBody>
          <a:bodyPr spcFirstLastPara="1" wrap="square" lIns="91425" tIns="45700" rIns="91425" bIns="45700" anchor="t" anchorCtr="0">
            <a:spAutoFit/>
          </a:bodyPr>
          <a:lstStyle/>
          <a:p>
            <a:pPr lvl="0" algn="ctr"/>
            <a:r>
              <a:rPr lang="en-GB" sz="4800" b="1" dirty="0">
                <a:solidFill>
                  <a:srgbClr val="58B897"/>
                </a:solidFill>
                <a:latin typeface="Nunito"/>
                <a:sym typeface="Nunito"/>
              </a:rPr>
              <a:t>Unstructured Pruning</a:t>
            </a:r>
            <a:endParaRPr lang="en-US" sz="1100" dirty="0">
              <a:solidFill>
                <a:srgbClr val="58B897"/>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1" y="1368112"/>
            <a:ext cx="12191999" cy="619745"/>
          </a:xfrm>
          <a:prstGeom prst="rect">
            <a:avLst/>
          </a:prstGeom>
        </p:spPr>
        <p:txBody>
          <a:bodyPr lIns="91440" tIns="45720" rIns="91440" bIns="45720" anchor="t">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7000"/>
              </a:lnSpc>
            </a:pPr>
            <a:r>
              <a:rPr lang="en-GB" sz="3600" dirty="0">
                <a:solidFill>
                  <a:srgbClr val="3F3F3F"/>
                </a:solidFill>
                <a:latin typeface="Calibri"/>
                <a:cs typeface="Times New Roman"/>
              </a:rPr>
              <a:t>Main consequence: increase in network sparsity!</a:t>
            </a:r>
            <a:endParaRPr lang="en-US" sz="3600" dirty="0">
              <a:solidFill>
                <a:srgbClr val="3F3F3F"/>
              </a:solidFill>
              <a:latin typeface="Calibri"/>
              <a:cs typeface="Times New Roman"/>
            </a:endParaRPr>
          </a:p>
        </p:txBody>
      </p:sp>
      <p:graphicFrame>
        <p:nvGraphicFramePr>
          <p:cNvPr id="3" name="Oggetto 2">
            <a:extLst>
              <a:ext uri="{FF2B5EF4-FFF2-40B4-BE49-F238E27FC236}">
                <a16:creationId xmlns:a16="http://schemas.microsoft.com/office/drawing/2014/main" id="{0EBF91B6-28C6-1A6E-6502-41C993B1C6F4}"/>
              </a:ext>
            </a:extLst>
          </p:cNvPr>
          <p:cNvGraphicFramePr>
            <a:graphicFrameLocks noChangeAspect="1"/>
          </p:cNvGraphicFramePr>
          <p:nvPr/>
        </p:nvGraphicFramePr>
        <p:xfrm>
          <a:off x="1166810" y="2249115"/>
          <a:ext cx="9858375" cy="3743325"/>
        </p:xfrm>
        <a:graphic>
          <a:graphicData uri="http://schemas.openxmlformats.org/presentationml/2006/ole">
            <mc:AlternateContent xmlns:mc="http://schemas.openxmlformats.org/markup-compatibility/2006">
              <mc:Choice xmlns:v="urn:schemas-microsoft-com:vml" Requires="v">
                <p:oleObj name="Immagine bitmap" r:id="rId3" imgW="9858240" imgH="3743280" progId="Paint.Picture">
                  <p:embed/>
                </p:oleObj>
              </mc:Choice>
              <mc:Fallback>
                <p:oleObj name="Immagine bitmap" r:id="rId3" imgW="9858240" imgH="3743280" progId="Paint.Picture">
                  <p:embed/>
                  <p:pic>
                    <p:nvPicPr>
                      <p:cNvPr id="3" name="Oggetto 2">
                        <a:extLst>
                          <a:ext uri="{FF2B5EF4-FFF2-40B4-BE49-F238E27FC236}">
                            <a16:creationId xmlns:a16="http://schemas.microsoft.com/office/drawing/2014/main" id="{0EBF91B6-28C6-1A6E-6502-41C993B1C6F4}"/>
                          </a:ext>
                        </a:extLst>
                      </p:cNvPr>
                      <p:cNvPicPr/>
                      <p:nvPr/>
                    </p:nvPicPr>
                    <p:blipFill>
                      <a:blip r:embed="rId4"/>
                      <a:stretch>
                        <a:fillRect/>
                      </a:stretch>
                    </p:blipFill>
                    <p:spPr>
                      <a:xfrm>
                        <a:off x="1166810" y="2249115"/>
                        <a:ext cx="9858375" cy="3743325"/>
                      </a:xfrm>
                      <a:prstGeom prst="rect">
                        <a:avLst/>
                      </a:prstGeom>
                    </p:spPr>
                  </p:pic>
                </p:oleObj>
              </mc:Fallback>
            </mc:AlternateContent>
          </a:graphicData>
        </a:graphic>
      </p:graphicFrame>
      <p:sp>
        <p:nvSpPr>
          <p:cNvPr id="8" name="CasellaDiTesto 7">
            <a:extLst>
              <a:ext uri="{FF2B5EF4-FFF2-40B4-BE49-F238E27FC236}">
                <a16:creationId xmlns:a16="http://schemas.microsoft.com/office/drawing/2014/main" id="{0C109248-A17D-6464-17CB-53E4A76A520C}"/>
              </a:ext>
            </a:extLst>
          </p:cNvPr>
          <p:cNvSpPr txBox="1"/>
          <p:nvPr/>
        </p:nvSpPr>
        <p:spPr>
          <a:xfrm>
            <a:off x="3049136" y="5992440"/>
            <a:ext cx="6093724" cy="307777"/>
          </a:xfrm>
          <a:prstGeom prst="rect">
            <a:avLst/>
          </a:prstGeom>
          <a:noFill/>
        </p:spPr>
        <p:txBody>
          <a:bodyPr wrap="square">
            <a:spAutoFit/>
          </a:bodyPr>
          <a:lstStyle/>
          <a:p>
            <a:pPr algn="ctr"/>
            <a:r>
              <a:rPr lang="en-GB" dirty="0">
                <a:solidFill>
                  <a:srgbClr val="3F3F3F"/>
                </a:solidFill>
              </a:rPr>
              <a:t>From https://arxiv.org/abs/1907.02124</a:t>
            </a:r>
          </a:p>
        </p:txBody>
      </p:sp>
    </p:spTree>
    <p:extLst>
      <p:ext uri="{BB962C8B-B14F-4D97-AF65-F5344CB8AC3E}">
        <p14:creationId xmlns:p14="http://schemas.microsoft.com/office/powerpoint/2010/main" val="39120968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63070" y="352490"/>
            <a:ext cx="8565777" cy="830956"/>
          </a:xfrm>
          <a:prstGeom prst="rect">
            <a:avLst/>
          </a:prstGeom>
          <a:noFill/>
          <a:ln>
            <a:noFill/>
          </a:ln>
        </p:spPr>
        <p:txBody>
          <a:bodyPr spcFirstLastPara="1" wrap="square" lIns="91425" tIns="45700" rIns="91425" bIns="45700" anchor="t" anchorCtr="0">
            <a:spAutoFit/>
          </a:bodyPr>
          <a:lstStyle/>
          <a:p>
            <a:pPr lvl="0" algn="ctr"/>
            <a:r>
              <a:rPr lang="en-GB" sz="4800" b="1" dirty="0">
                <a:solidFill>
                  <a:srgbClr val="58B897"/>
                </a:solidFill>
                <a:latin typeface="Nunito"/>
                <a:sym typeface="Nunito"/>
              </a:rPr>
              <a:t>Structured Pruning</a:t>
            </a:r>
            <a:endParaRPr lang="en-US" sz="1100" dirty="0">
              <a:solidFill>
                <a:srgbClr val="58B897"/>
              </a:solidFill>
            </a:endParaRPr>
          </a:p>
        </p:txBody>
      </p:sp>
      <p:sp>
        <p:nvSpPr>
          <p:cNvPr id="4" name="Content Placeholder 2"/>
          <p:cNvSpPr txBox="1">
            <a:spLocks/>
          </p:cNvSpPr>
          <p:nvPr/>
        </p:nvSpPr>
        <p:spPr>
          <a:xfrm>
            <a:off x="838199" y="1987857"/>
            <a:ext cx="10515600" cy="4351338"/>
          </a:xfrm>
          <a:prstGeom prst="rect">
            <a:avLst/>
          </a:prstGeom>
        </p:spPr>
        <p:txBody>
          <a:bodyPr lIns="91440" tIns="45720" rIns="91440" bIns="4572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pPr>
            <a:endParaRPr lang="en-US" sz="3600" dirty="0">
              <a:solidFill>
                <a:schemeClr val="bg1"/>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7081542" y="2205465"/>
            <a:ext cx="4960839" cy="2676631"/>
          </a:xfrm>
          <a:prstGeom prst="rect">
            <a:avLst/>
          </a:prstGeom>
        </p:spPr>
        <p:txBody>
          <a:bodyPr lIns="91440" tIns="45720" rIns="91440" bIns="45720" anchor="t">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7000"/>
              </a:lnSpc>
            </a:pPr>
            <a:r>
              <a:rPr lang="en-GB" sz="3200" dirty="0">
                <a:solidFill>
                  <a:srgbClr val="3F3F3F"/>
                </a:solidFill>
                <a:latin typeface="Calibri"/>
                <a:cs typeface="Times New Roman"/>
              </a:rPr>
              <a:t>The advantage, due to no increase in network sparsity, is the ability to continue operating with the same hardware and software!</a:t>
            </a:r>
            <a:endParaRPr lang="en-US" sz="3200" dirty="0">
              <a:solidFill>
                <a:srgbClr val="3F3F3F"/>
              </a:solidFill>
              <a:latin typeface="Calibri"/>
              <a:cs typeface="Times New Roman"/>
            </a:endParaRPr>
          </a:p>
        </p:txBody>
      </p:sp>
      <p:sp>
        <p:nvSpPr>
          <p:cNvPr id="6" name="CasellaDiTesto 5">
            <a:extLst>
              <a:ext uri="{FF2B5EF4-FFF2-40B4-BE49-F238E27FC236}">
                <a16:creationId xmlns:a16="http://schemas.microsoft.com/office/drawing/2014/main" id="{008BB1B1-6594-DD3B-A422-372E0D382DF7}"/>
              </a:ext>
            </a:extLst>
          </p:cNvPr>
          <p:cNvSpPr txBox="1"/>
          <p:nvPr/>
        </p:nvSpPr>
        <p:spPr>
          <a:xfrm>
            <a:off x="538962" y="5879055"/>
            <a:ext cx="6392960" cy="307777"/>
          </a:xfrm>
          <a:prstGeom prst="rect">
            <a:avLst/>
          </a:prstGeom>
          <a:noFill/>
        </p:spPr>
        <p:txBody>
          <a:bodyPr wrap="square">
            <a:spAutoFit/>
          </a:bodyPr>
          <a:lstStyle/>
          <a:p>
            <a:pPr algn="ctr"/>
            <a:r>
              <a:rPr lang="en-GB" dirty="0">
                <a:solidFill>
                  <a:srgbClr val="3F3F3F"/>
                </a:solidFill>
              </a:rPr>
              <a:t>From https://arxiv.org/abs/1907.02124</a:t>
            </a:r>
          </a:p>
        </p:txBody>
      </p:sp>
      <p:graphicFrame>
        <p:nvGraphicFramePr>
          <p:cNvPr id="2" name="Oggetto 1">
            <a:extLst>
              <a:ext uri="{FF2B5EF4-FFF2-40B4-BE49-F238E27FC236}">
                <a16:creationId xmlns:a16="http://schemas.microsoft.com/office/drawing/2014/main" id="{F856D6FC-99CE-D513-24C2-394F89DA10A8}"/>
              </a:ext>
            </a:extLst>
          </p:cNvPr>
          <p:cNvGraphicFramePr>
            <a:graphicFrameLocks noChangeAspect="1"/>
          </p:cNvGraphicFramePr>
          <p:nvPr/>
        </p:nvGraphicFramePr>
        <p:xfrm>
          <a:off x="538961" y="1522000"/>
          <a:ext cx="6392961" cy="4351338"/>
        </p:xfrm>
        <a:graphic>
          <a:graphicData uri="http://schemas.openxmlformats.org/presentationml/2006/ole">
            <mc:AlternateContent xmlns:mc="http://schemas.openxmlformats.org/markup-compatibility/2006">
              <mc:Choice xmlns:v="urn:schemas-microsoft-com:vml" Requires="v">
                <p:oleObj name="Immagine bitmap" r:id="rId3" imgW="8858160" imgH="6029280" progId="Paint.Picture">
                  <p:embed/>
                </p:oleObj>
              </mc:Choice>
              <mc:Fallback>
                <p:oleObj name="Immagine bitmap" r:id="rId3" imgW="8858160" imgH="6029280" progId="Paint.Picture">
                  <p:embed/>
                  <p:pic>
                    <p:nvPicPr>
                      <p:cNvPr id="2" name="Oggetto 1">
                        <a:extLst>
                          <a:ext uri="{FF2B5EF4-FFF2-40B4-BE49-F238E27FC236}">
                            <a16:creationId xmlns:a16="http://schemas.microsoft.com/office/drawing/2014/main" id="{F856D6FC-99CE-D513-24C2-394F89DA10A8}"/>
                          </a:ext>
                        </a:extLst>
                      </p:cNvPr>
                      <p:cNvPicPr/>
                      <p:nvPr/>
                    </p:nvPicPr>
                    <p:blipFill>
                      <a:blip r:embed="rId4"/>
                      <a:stretch>
                        <a:fillRect/>
                      </a:stretch>
                    </p:blipFill>
                    <p:spPr>
                      <a:xfrm>
                        <a:off x="538961" y="1522000"/>
                        <a:ext cx="6392961" cy="4351338"/>
                      </a:xfrm>
                      <a:prstGeom prst="rect">
                        <a:avLst/>
                      </a:prstGeom>
                    </p:spPr>
                  </p:pic>
                </p:oleObj>
              </mc:Fallback>
            </mc:AlternateContent>
          </a:graphicData>
        </a:graphic>
      </p:graphicFrame>
    </p:spTree>
    <p:extLst>
      <p:ext uri="{BB962C8B-B14F-4D97-AF65-F5344CB8AC3E}">
        <p14:creationId xmlns:p14="http://schemas.microsoft.com/office/powerpoint/2010/main" val="24252138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63070" y="352490"/>
            <a:ext cx="8565777" cy="830956"/>
          </a:xfrm>
          <a:prstGeom prst="rect">
            <a:avLst/>
          </a:prstGeom>
          <a:noFill/>
          <a:ln>
            <a:noFill/>
          </a:ln>
        </p:spPr>
        <p:txBody>
          <a:bodyPr spcFirstLastPara="1" wrap="square" lIns="91425" tIns="45700" rIns="91425" bIns="45700" anchor="t" anchorCtr="0">
            <a:spAutoFit/>
          </a:bodyPr>
          <a:lstStyle/>
          <a:p>
            <a:pPr lvl="0" algn="ctr"/>
            <a:r>
              <a:rPr lang="en-GB" sz="4800" b="1" dirty="0">
                <a:solidFill>
                  <a:srgbClr val="58B897"/>
                </a:solidFill>
                <a:latin typeface="Nunito"/>
                <a:sym typeface="Nunito"/>
              </a:rPr>
              <a:t>What weights to eliminate?</a:t>
            </a:r>
            <a:endParaRPr lang="en-US" sz="1100" dirty="0">
              <a:solidFill>
                <a:srgbClr val="58B897"/>
              </a:solidFill>
            </a:endParaRPr>
          </a:p>
        </p:txBody>
      </p:sp>
      <p:sp>
        <p:nvSpPr>
          <p:cNvPr id="4" name="Content Placeholder 2"/>
          <p:cNvSpPr txBox="1">
            <a:spLocks/>
          </p:cNvSpPr>
          <p:nvPr/>
        </p:nvSpPr>
        <p:spPr>
          <a:xfrm>
            <a:off x="838199" y="1987857"/>
            <a:ext cx="10515600" cy="4351338"/>
          </a:xfrm>
          <a:prstGeom prst="rect">
            <a:avLst/>
          </a:prstGeom>
        </p:spPr>
        <p:txBody>
          <a:bodyPr lIns="91440" tIns="45720" rIns="91440" bIns="4572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pPr>
            <a:endParaRPr lang="en-US" sz="3600" dirty="0">
              <a:solidFill>
                <a:schemeClr val="bg1"/>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838199" y="1987857"/>
            <a:ext cx="10515600" cy="3980883"/>
          </a:xfrm>
          <a:prstGeom prst="rect">
            <a:avLst/>
          </a:prstGeom>
        </p:spPr>
        <p:txBody>
          <a:bodyPr lIns="91440" tIns="45720" rIns="91440" bIns="45720" anchor="t">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lnSpc>
                <a:spcPct val="107000"/>
              </a:lnSpc>
              <a:buFont typeface="Arial" panose="020B0604020202020204" pitchFamily="34" charset="0"/>
              <a:buChar char="•"/>
            </a:pPr>
            <a:r>
              <a:rPr lang="it-IT" sz="3600" b="1" dirty="0" err="1">
                <a:solidFill>
                  <a:srgbClr val="4CB3E6"/>
                </a:solidFill>
                <a:latin typeface="Calibri"/>
                <a:cs typeface="Times New Roman"/>
              </a:rPr>
              <a:t>Magnitude</a:t>
            </a:r>
            <a:r>
              <a:rPr lang="it-IT" sz="3600" b="1" dirty="0">
                <a:solidFill>
                  <a:srgbClr val="4CB3E6"/>
                </a:solidFill>
                <a:latin typeface="Calibri"/>
                <a:cs typeface="Times New Roman"/>
              </a:rPr>
              <a:t> </a:t>
            </a:r>
            <a:r>
              <a:rPr lang="it-IT" sz="3600" b="1" dirty="0" err="1">
                <a:solidFill>
                  <a:srgbClr val="4CB3E6"/>
                </a:solidFill>
                <a:latin typeface="Calibri"/>
                <a:cs typeface="Times New Roman"/>
              </a:rPr>
              <a:t>pruning</a:t>
            </a:r>
            <a:r>
              <a:rPr lang="it-IT" sz="3600" dirty="0">
                <a:solidFill>
                  <a:srgbClr val="3F3F3F"/>
                </a:solidFill>
                <a:latin typeface="Calibri"/>
                <a:cs typeface="Times New Roman"/>
              </a:rPr>
              <a:t>: </a:t>
            </a:r>
            <a:r>
              <a:rPr lang="it-IT" sz="3600" dirty="0" err="1">
                <a:solidFill>
                  <a:srgbClr val="3F3F3F"/>
                </a:solidFill>
                <a:latin typeface="Calibri"/>
                <a:cs typeface="Times New Roman"/>
              </a:rPr>
              <a:t>it</a:t>
            </a:r>
            <a:r>
              <a:rPr lang="it-IT" sz="3600" dirty="0">
                <a:solidFill>
                  <a:srgbClr val="3F3F3F"/>
                </a:solidFill>
                <a:latin typeface="Calibri"/>
                <a:cs typeface="Times New Roman"/>
              </a:rPr>
              <a:t> </a:t>
            </a:r>
            <a:r>
              <a:rPr lang="en-GB" sz="3600" dirty="0">
                <a:solidFill>
                  <a:srgbClr val="3F3F3F"/>
                </a:solidFill>
                <a:latin typeface="Calibri"/>
                <a:cs typeface="Times New Roman"/>
              </a:rPr>
              <a:t>minimizes the effect of a weight on the input by setting it equal to 0 when below a threshold value (weight magnitude &lt; threshold)</a:t>
            </a:r>
          </a:p>
          <a:p>
            <a:pPr marL="571500" indent="-571500">
              <a:lnSpc>
                <a:spcPct val="107000"/>
              </a:lnSpc>
              <a:buFont typeface="Arial" panose="020B0604020202020204" pitchFamily="34" charset="0"/>
              <a:buChar char="•"/>
            </a:pPr>
            <a:endParaRPr lang="it-IT" sz="3600" dirty="0">
              <a:solidFill>
                <a:srgbClr val="3F3F3F"/>
              </a:solidFill>
              <a:latin typeface="Calibri"/>
              <a:cs typeface="Times New Roman"/>
            </a:endParaRPr>
          </a:p>
          <a:p>
            <a:pPr marL="571500" indent="-571500">
              <a:lnSpc>
                <a:spcPct val="107000"/>
              </a:lnSpc>
              <a:buFont typeface="Arial" panose="020B0604020202020204" pitchFamily="34" charset="0"/>
              <a:buChar char="•"/>
            </a:pPr>
            <a:r>
              <a:rPr lang="it-IT" sz="3600" b="1" dirty="0">
                <a:solidFill>
                  <a:srgbClr val="4CB3E6"/>
                </a:solidFill>
                <a:latin typeface="Calibri"/>
                <a:cs typeface="Times New Roman"/>
              </a:rPr>
              <a:t>Iterative </a:t>
            </a:r>
            <a:r>
              <a:rPr lang="it-IT" sz="3600" b="1" dirty="0" err="1">
                <a:solidFill>
                  <a:srgbClr val="4CB3E6"/>
                </a:solidFill>
                <a:latin typeface="Calibri"/>
                <a:cs typeface="Times New Roman"/>
              </a:rPr>
              <a:t>pruning</a:t>
            </a:r>
            <a:r>
              <a:rPr lang="it-IT" sz="3600" dirty="0">
                <a:solidFill>
                  <a:srgbClr val="3F3F3F"/>
                </a:solidFill>
                <a:latin typeface="Calibri"/>
                <a:cs typeface="Times New Roman"/>
              </a:rPr>
              <a:t>: </a:t>
            </a:r>
            <a:r>
              <a:rPr lang="en-GB" sz="3600" dirty="0">
                <a:solidFill>
                  <a:srgbClr val="3F3F3F"/>
                </a:solidFill>
                <a:latin typeface="Calibri"/>
                <a:cs typeface="Times New Roman"/>
              </a:rPr>
              <a:t>chosen a metric for performance evaluation, a small percentage pruning will occur for each chosen number of epochs by prompting the network to respond more effectively to each small change in its architecture</a:t>
            </a:r>
          </a:p>
          <a:p>
            <a:pPr marL="571500" indent="-571500">
              <a:lnSpc>
                <a:spcPct val="107000"/>
              </a:lnSpc>
              <a:buFont typeface="Arial" panose="020B0604020202020204" pitchFamily="34" charset="0"/>
              <a:buChar char="•"/>
            </a:pPr>
            <a:endParaRPr lang="en-US" sz="3600" dirty="0">
              <a:solidFill>
                <a:srgbClr val="3F3F3F"/>
              </a:solidFill>
              <a:latin typeface="Calibri"/>
              <a:cs typeface="Times New Roman"/>
            </a:endParaRPr>
          </a:p>
        </p:txBody>
      </p:sp>
    </p:spTree>
    <p:extLst>
      <p:ext uri="{BB962C8B-B14F-4D97-AF65-F5344CB8AC3E}">
        <p14:creationId xmlns:p14="http://schemas.microsoft.com/office/powerpoint/2010/main" val="37468707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75626" y="352490"/>
            <a:ext cx="8539774" cy="830956"/>
          </a:xfrm>
          <a:prstGeom prst="rect">
            <a:avLst/>
          </a:prstGeom>
          <a:noFill/>
          <a:ln>
            <a:noFill/>
          </a:ln>
        </p:spPr>
        <p:txBody>
          <a:bodyPr spcFirstLastPara="1" wrap="square" lIns="91425" tIns="45700" rIns="91425" bIns="45700" anchor="t" anchorCtr="0">
            <a:spAutoFit/>
          </a:bodyPr>
          <a:lstStyle/>
          <a:p>
            <a:pPr lvl="0" algn="ctr"/>
            <a:r>
              <a:rPr lang="en-GB" sz="4800" b="1" dirty="0">
                <a:solidFill>
                  <a:srgbClr val="58B897"/>
                </a:solidFill>
                <a:latin typeface="Nunito"/>
                <a:sym typeface="Nunito"/>
              </a:rPr>
              <a:t>Iterative magnitude pruning</a:t>
            </a:r>
            <a:endParaRPr lang="en-US" sz="1100" dirty="0">
              <a:solidFill>
                <a:srgbClr val="58B897"/>
              </a:solidFill>
            </a:endParaRPr>
          </a:p>
        </p:txBody>
      </p:sp>
      <p:graphicFrame>
        <p:nvGraphicFramePr>
          <p:cNvPr id="7" name="Oggetto 6">
            <a:extLst>
              <a:ext uri="{FF2B5EF4-FFF2-40B4-BE49-F238E27FC236}">
                <a16:creationId xmlns:a16="http://schemas.microsoft.com/office/drawing/2014/main" id="{43476C90-7F2A-ACF1-CFA2-A238FB31E09B}"/>
              </a:ext>
            </a:extLst>
          </p:cNvPr>
          <p:cNvGraphicFramePr>
            <a:graphicFrameLocks noChangeAspect="1"/>
          </p:cNvGraphicFramePr>
          <p:nvPr/>
        </p:nvGraphicFramePr>
        <p:xfrm>
          <a:off x="660936" y="1432259"/>
          <a:ext cx="10870128" cy="3297130"/>
        </p:xfrm>
        <a:graphic>
          <a:graphicData uri="http://schemas.openxmlformats.org/presentationml/2006/ole">
            <mc:AlternateContent xmlns:mc="http://schemas.openxmlformats.org/markup-compatibility/2006">
              <mc:Choice xmlns:v="urn:schemas-microsoft-com:vml" Requires="v">
                <p:oleObj name="Immagine bitmap" r:id="rId3" imgW="15106680" imgH="4581360" progId="Paint.Picture">
                  <p:embed/>
                </p:oleObj>
              </mc:Choice>
              <mc:Fallback>
                <p:oleObj name="Immagine bitmap" r:id="rId3" imgW="15106680" imgH="4581360" progId="Paint.Picture">
                  <p:embed/>
                  <p:pic>
                    <p:nvPicPr>
                      <p:cNvPr id="7" name="Oggetto 6">
                        <a:extLst>
                          <a:ext uri="{FF2B5EF4-FFF2-40B4-BE49-F238E27FC236}">
                            <a16:creationId xmlns:a16="http://schemas.microsoft.com/office/drawing/2014/main" id="{43476C90-7F2A-ACF1-CFA2-A238FB31E09B}"/>
                          </a:ext>
                        </a:extLst>
                      </p:cNvPr>
                      <p:cNvPicPr/>
                      <p:nvPr/>
                    </p:nvPicPr>
                    <p:blipFill>
                      <a:blip r:embed="rId4"/>
                      <a:stretch>
                        <a:fillRect/>
                      </a:stretch>
                    </p:blipFill>
                    <p:spPr>
                      <a:xfrm>
                        <a:off x="660936" y="1432259"/>
                        <a:ext cx="10870128" cy="3297130"/>
                      </a:xfrm>
                      <a:prstGeom prst="rect">
                        <a:avLst/>
                      </a:prstGeom>
                    </p:spPr>
                  </p:pic>
                </p:oleObj>
              </mc:Fallback>
            </mc:AlternateContent>
          </a:graphicData>
        </a:graphic>
      </p:graphicFrame>
      <p:sp>
        <p:nvSpPr>
          <p:cNvPr id="9" name="Content Placeholder 2">
            <a:extLst>
              <a:ext uri="{FF2B5EF4-FFF2-40B4-BE49-F238E27FC236}">
                <a16:creationId xmlns:a16="http://schemas.microsoft.com/office/drawing/2014/main" id="{75A6B79E-2322-A60A-8D3C-0C70AD84F77D}"/>
              </a:ext>
            </a:extLst>
          </p:cNvPr>
          <p:cNvSpPr txBox="1">
            <a:spLocks/>
          </p:cNvSpPr>
          <p:nvPr/>
        </p:nvSpPr>
        <p:spPr>
          <a:xfrm>
            <a:off x="375626" y="5058829"/>
            <a:ext cx="11440745" cy="1276601"/>
          </a:xfrm>
          <a:prstGeom prst="rect">
            <a:avLst/>
          </a:prstGeom>
        </p:spPr>
        <p:txBody>
          <a:bodyPr lIns="91440" tIns="45720" rIns="91440" bIns="45720" anchor="t">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pPr>
            <a:r>
              <a:rPr lang="en-US" sz="3600" dirty="0">
                <a:solidFill>
                  <a:srgbClr val="3F3F3F"/>
                </a:solidFill>
                <a:latin typeface="Calibri"/>
                <a:cs typeface="Times New Roman"/>
              </a:rPr>
              <a:t>Proposed by Han et al.*, </a:t>
            </a:r>
            <a:r>
              <a:rPr lang="en-GB" sz="3600" dirty="0">
                <a:solidFill>
                  <a:srgbClr val="3F3F3F"/>
                </a:solidFill>
                <a:latin typeface="Calibri"/>
                <a:cs typeface="Times New Roman"/>
              </a:rPr>
              <a:t>iterative magnitude pruning is the process by which the weights below a threshold size are removed and the remaining ones are re-trained.</a:t>
            </a:r>
          </a:p>
          <a:p>
            <a:pPr>
              <a:lnSpc>
                <a:spcPct val="107000"/>
              </a:lnSpc>
            </a:pPr>
            <a:endParaRPr lang="en-GB" sz="2600" dirty="0">
              <a:solidFill>
                <a:srgbClr val="3F3F3F"/>
              </a:solidFill>
              <a:latin typeface="Calibri"/>
              <a:cs typeface="Times New Roman"/>
            </a:endParaRPr>
          </a:p>
          <a:p>
            <a:pPr>
              <a:lnSpc>
                <a:spcPct val="107000"/>
              </a:lnSpc>
            </a:pPr>
            <a:r>
              <a:rPr lang="en-GB" sz="2200" dirty="0">
                <a:solidFill>
                  <a:srgbClr val="3F3F3F"/>
                </a:solidFill>
                <a:latin typeface="Arial" panose="020B0604020202020204" pitchFamily="34" charset="0"/>
                <a:cs typeface="Arial" panose="020B0604020202020204" pitchFamily="34" charset="0"/>
              </a:rPr>
              <a:t>* https://arxiv.org/pdf/1506.02626.pdf</a:t>
            </a:r>
            <a:endParaRPr lang="en-US" sz="2200" dirty="0">
              <a:solidFill>
                <a:srgbClr val="3F3F3F"/>
              </a:solidFill>
              <a:latin typeface="Arial" panose="020B0604020202020204" pitchFamily="34" charset="0"/>
              <a:cs typeface="Arial" panose="020B0604020202020204" pitchFamily="34" charset="0"/>
            </a:endParaRPr>
          </a:p>
        </p:txBody>
      </p:sp>
      <p:sp>
        <p:nvSpPr>
          <p:cNvPr id="11" name="CasellaDiTesto 10">
            <a:extLst>
              <a:ext uri="{FF2B5EF4-FFF2-40B4-BE49-F238E27FC236}">
                <a16:creationId xmlns:a16="http://schemas.microsoft.com/office/drawing/2014/main" id="{9EB09886-E92C-17EC-B13B-5CDAED0B0997}"/>
              </a:ext>
            </a:extLst>
          </p:cNvPr>
          <p:cNvSpPr txBox="1"/>
          <p:nvPr/>
        </p:nvSpPr>
        <p:spPr>
          <a:xfrm>
            <a:off x="375626" y="4751052"/>
            <a:ext cx="11440745" cy="307777"/>
          </a:xfrm>
          <a:prstGeom prst="rect">
            <a:avLst/>
          </a:prstGeom>
          <a:noFill/>
        </p:spPr>
        <p:txBody>
          <a:bodyPr wrap="square">
            <a:spAutoFit/>
          </a:bodyPr>
          <a:lstStyle/>
          <a:p>
            <a:pPr algn="ctr"/>
            <a:r>
              <a:rPr lang="en-GB" dirty="0">
                <a:solidFill>
                  <a:srgbClr val="3F3F3F"/>
                </a:solidFill>
              </a:rPr>
              <a:t>From https://web.stanford.edu/class/archive/cs/cs224n/cs224n.1194/reports/custom/15763707.pdf</a:t>
            </a:r>
          </a:p>
        </p:txBody>
      </p:sp>
    </p:spTree>
    <p:extLst>
      <p:ext uri="{BB962C8B-B14F-4D97-AF65-F5344CB8AC3E}">
        <p14:creationId xmlns:p14="http://schemas.microsoft.com/office/powerpoint/2010/main" val="26701198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54563" y="352490"/>
            <a:ext cx="8533944" cy="830956"/>
          </a:xfrm>
          <a:prstGeom prst="rect">
            <a:avLst/>
          </a:prstGeom>
          <a:noFill/>
          <a:ln>
            <a:noFill/>
          </a:ln>
        </p:spPr>
        <p:txBody>
          <a:bodyPr spcFirstLastPara="1" wrap="square" lIns="91425" tIns="45700" rIns="91425" bIns="45700" anchor="t" anchorCtr="0">
            <a:spAutoFit/>
          </a:bodyPr>
          <a:lstStyle/>
          <a:p>
            <a:pPr lvl="0" algn="ctr"/>
            <a:r>
              <a:rPr lang="it-IT" sz="4800" b="1" dirty="0">
                <a:solidFill>
                  <a:srgbClr val="58B897"/>
                </a:solidFill>
                <a:latin typeface="Nunito"/>
                <a:sym typeface="Nunito"/>
              </a:rPr>
              <a:t>Q</a:t>
            </a:r>
            <a:r>
              <a:rPr lang="en-GB" sz="4800" b="1" dirty="0" err="1">
                <a:solidFill>
                  <a:srgbClr val="58B897"/>
                </a:solidFill>
                <a:latin typeface="Nunito"/>
                <a:sym typeface="Nunito"/>
              </a:rPr>
              <a:t>uantization</a:t>
            </a:r>
            <a:endParaRPr lang="en-US" sz="1100" dirty="0">
              <a:solidFill>
                <a:srgbClr val="58B897"/>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354563" y="1368113"/>
            <a:ext cx="11476654" cy="1271654"/>
          </a:xfrm>
          <a:prstGeom prst="rect">
            <a:avLst/>
          </a:prstGeom>
        </p:spPr>
        <p:txBody>
          <a:bodyPr lIns="91440" tIns="45720" rIns="91440" bIns="45720" anchor="ct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7000"/>
              </a:lnSpc>
            </a:pPr>
            <a:r>
              <a:rPr lang="en-GB" sz="3000" dirty="0">
                <a:solidFill>
                  <a:srgbClr val="3F3F3F"/>
                </a:solidFill>
                <a:latin typeface="Calibri"/>
                <a:cs typeface="Times New Roman"/>
              </a:rPr>
              <a:t>Map the values of a large set to the values of a smaller set, managing the loss of information. It can be achieved by changing the output or NN architecture.</a:t>
            </a:r>
            <a:endParaRPr lang="en-US" sz="3000" dirty="0">
              <a:solidFill>
                <a:srgbClr val="3F3F3F"/>
              </a:solidFill>
              <a:latin typeface="Calibri"/>
              <a:cs typeface="Times New Roman"/>
            </a:endParaRPr>
          </a:p>
        </p:txBody>
      </p:sp>
      <p:pic>
        <p:nvPicPr>
          <p:cNvPr id="2050" name="Picture 2">
            <a:extLst>
              <a:ext uri="{FF2B5EF4-FFF2-40B4-BE49-F238E27FC236}">
                <a16:creationId xmlns:a16="http://schemas.microsoft.com/office/drawing/2014/main" id="{5F9A1E59-AC0E-B189-44AF-C65B3E05B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788" y="2639767"/>
            <a:ext cx="7688424" cy="2962246"/>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5C91DB55-A20C-82B1-2061-5CB1597C2593}"/>
              </a:ext>
            </a:extLst>
          </p:cNvPr>
          <p:cNvSpPr txBox="1"/>
          <p:nvPr/>
        </p:nvSpPr>
        <p:spPr>
          <a:xfrm>
            <a:off x="3049555" y="5613632"/>
            <a:ext cx="6092890" cy="307777"/>
          </a:xfrm>
          <a:prstGeom prst="rect">
            <a:avLst/>
          </a:prstGeom>
          <a:noFill/>
        </p:spPr>
        <p:txBody>
          <a:bodyPr wrap="square">
            <a:spAutoFit/>
          </a:bodyPr>
          <a:lstStyle/>
          <a:p>
            <a:pPr algn="ctr"/>
            <a:r>
              <a:rPr lang="en-GB" dirty="0">
                <a:solidFill>
                  <a:srgbClr val="3F3F3F"/>
                </a:solidFill>
              </a:rPr>
              <a:t>From https://github.com/kingreza/quantization</a:t>
            </a:r>
          </a:p>
        </p:txBody>
      </p:sp>
    </p:spTree>
    <p:extLst>
      <p:ext uri="{BB962C8B-B14F-4D97-AF65-F5344CB8AC3E}">
        <p14:creationId xmlns:p14="http://schemas.microsoft.com/office/powerpoint/2010/main" val="8262839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76518" y="352490"/>
            <a:ext cx="8525435" cy="830956"/>
          </a:xfrm>
          <a:prstGeom prst="rect">
            <a:avLst/>
          </a:prstGeom>
          <a:noFill/>
          <a:ln>
            <a:noFill/>
          </a:ln>
        </p:spPr>
        <p:txBody>
          <a:bodyPr spcFirstLastPara="1" wrap="square" lIns="91425" tIns="45700" rIns="91425" bIns="45700" anchor="t" anchorCtr="0">
            <a:spAutoFit/>
          </a:bodyPr>
          <a:lstStyle/>
          <a:p>
            <a:pPr lvl="0" algn="ctr"/>
            <a:r>
              <a:rPr lang="it-IT" sz="4800" b="1" dirty="0">
                <a:solidFill>
                  <a:srgbClr val="58B897"/>
                </a:solidFill>
                <a:latin typeface="Nunito"/>
                <a:sym typeface="Nunito"/>
              </a:rPr>
              <a:t>Post Training </a:t>
            </a:r>
            <a:r>
              <a:rPr lang="it-IT" sz="4800" b="1" dirty="0" err="1">
                <a:solidFill>
                  <a:srgbClr val="58B897"/>
                </a:solidFill>
                <a:latin typeface="Nunito"/>
                <a:sym typeface="Nunito"/>
              </a:rPr>
              <a:t>Quantization</a:t>
            </a:r>
            <a:endParaRPr lang="en-US" sz="1100" dirty="0">
              <a:solidFill>
                <a:srgbClr val="58B897"/>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838199" y="1617804"/>
            <a:ext cx="10515600" cy="1407892"/>
          </a:xfrm>
          <a:prstGeom prst="rect">
            <a:avLst/>
          </a:prstGeom>
        </p:spPr>
        <p:txBody>
          <a:bodyPr lIns="91440" tIns="45720" rIns="91440" bIns="4572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7000"/>
              </a:lnSpc>
            </a:pPr>
            <a:r>
              <a:rPr lang="en-GB" sz="2800" dirty="0">
                <a:solidFill>
                  <a:srgbClr val="3F3F3F"/>
                </a:solidFill>
                <a:latin typeface="Calibri"/>
                <a:cs typeface="Times New Roman"/>
              </a:rPr>
              <a:t>It reduces the size of the weights stored, </a:t>
            </a:r>
          </a:p>
          <a:p>
            <a:pPr algn="ctr">
              <a:lnSpc>
                <a:spcPct val="107000"/>
              </a:lnSpc>
            </a:pPr>
            <a:r>
              <a:rPr lang="en-GB" sz="2800" dirty="0">
                <a:solidFill>
                  <a:srgbClr val="3F3F3F"/>
                </a:solidFill>
                <a:latin typeface="Calibri"/>
                <a:cs typeface="Times New Roman"/>
              </a:rPr>
              <a:t>e.g. from 32 floating point numbers to 8 bit</a:t>
            </a:r>
          </a:p>
        </p:txBody>
      </p:sp>
      <p:pic>
        <p:nvPicPr>
          <p:cNvPr id="6" name="Immagine 5">
            <a:extLst>
              <a:ext uri="{FF2B5EF4-FFF2-40B4-BE49-F238E27FC236}">
                <a16:creationId xmlns:a16="http://schemas.microsoft.com/office/drawing/2014/main" id="{CA3890FF-FE74-DDD3-0B2E-7B8524E20CE1}"/>
              </a:ext>
            </a:extLst>
          </p:cNvPr>
          <p:cNvPicPr>
            <a:picLocks noChangeAspect="1"/>
          </p:cNvPicPr>
          <p:nvPr/>
        </p:nvPicPr>
        <p:blipFill>
          <a:blip r:embed="rId3"/>
          <a:stretch>
            <a:fillRect/>
          </a:stretch>
        </p:blipFill>
        <p:spPr>
          <a:xfrm>
            <a:off x="927965" y="3025695"/>
            <a:ext cx="10336067" cy="2448267"/>
          </a:xfrm>
          <a:prstGeom prst="rect">
            <a:avLst/>
          </a:prstGeom>
        </p:spPr>
      </p:pic>
      <p:sp>
        <p:nvSpPr>
          <p:cNvPr id="7" name="CasellaDiTesto 6">
            <a:extLst>
              <a:ext uri="{FF2B5EF4-FFF2-40B4-BE49-F238E27FC236}">
                <a16:creationId xmlns:a16="http://schemas.microsoft.com/office/drawing/2014/main" id="{2E252349-3221-26C3-A330-BC0D994F2144}"/>
              </a:ext>
            </a:extLst>
          </p:cNvPr>
          <p:cNvSpPr txBox="1"/>
          <p:nvPr/>
        </p:nvSpPr>
        <p:spPr>
          <a:xfrm>
            <a:off x="2675550" y="5473962"/>
            <a:ext cx="6840896" cy="307777"/>
          </a:xfrm>
          <a:prstGeom prst="rect">
            <a:avLst/>
          </a:prstGeom>
          <a:noFill/>
        </p:spPr>
        <p:txBody>
          <a:bodyPr wrap="square">
            <a:spAutoFit/>
          </a:bodyPr>
          <a:lstStyle/>
          <a:p>
            <a:pPr algn="ctr"/>
            <a:r>
              <a:rPr lang="it-IT" dirty="0">
                <a:solidFill>
                  <a:srgbClr val="3F3F3F"/>
                </a:solidFill>
              </a:rPr>
              <a:t>From https://sahnimanas.github.io/post/quantization-in-tflite/#deep_compression</a:t>
            </a:r>
          </a:p>
        </p:txBody>
      </p:sp>
    </p:spTree>
    <p:extLst>
      <p:ext uri="{BB962C8B-B14F-4D97-AF65-F5344CB8AC3E}">
        <p14:creationId xmlns:p14="http://schemas.microsoft.com/office/powerpoint/2010/main" val="2616692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84BC5-39A7-9234-5339-05E604F40DA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B7A961-F0A8-E692-52A1-E78623051223}"/>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25F18551-72E9-8F4E-6580-2B9C6167755E}"/>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1477FFBC-16BD-8D9A-8348-E2F233578244}"/>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C50EEA38-7B0B-0CB2-6166-43A50D4A6B7B}"/>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FD761A20-AEED-065C-630A-042C2EC01C40}"/>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ED6F6E06-7151-FA3D-69D6-5CEB9BF2E4D2}"/>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sp>
        <p:nvSpPr>
          <p:cNvPr id="6" name="TextBox 5">
            <a:extLst>
              <a:ext uri="{FF2B5EF4-FFF2-40B4-BE49-F238E27FC236}">
                <a16:creationId xmlns:a16="http://schemas.microsoft.com/office/drawing/2014/main" id="{7363FB96-2B09-AA6C-8024-EC344A69819E}"/>
              </a:ext>
            </a:extLst>
          </p:cNvPr>
          <p:cNvSpPr txBox="1"/>
          <p:nvPr/>
        </p:nvSpPr>
        <p:spPr>
          <a:xfrm>
            <a:off x="1583639" y="2827232"/>
            <a:ext cx="7088413" cy="369332"/>
          </a:xfrm>
          <a:prstGeom prst="rect">
            <a:avLst/>
          </a:prstGeom>
          <a:noFill/>
        </p:spPr>
        <p:txBody>
          <a:bodyPr wrap="square" rtlCol="0">
            <a:spAutoFit/>
          </a:bodyPr>
          <a:lstStyle/>
          <a:p>
            <a:r>
              <a:rPr lang="en-US" dirty="0"/>
              <a:t>1980 – Rise of expert systems (tree based)</a:t>
            </a:r>
            <a:endParaRPr lang="nl-NL" dirty="0"/>
          </a:p>
        </p:txBody>
      </p:sp>
      <p:sp>
        <p:nvSpPr>
          <p:cNvPr id="10" name="TextBox 9">
            <a:extLst>
              <a:ext uri="{FF2B5EF4-FFF2-40B4-BE49-F238E27FC236}">
                <a16:creationId xmlns:a16="http://schemas.microsoft.com/office/drawing/2014/main" id="{7B9B68F3-7D72-8E93-04B5-59559816612A}"/>
              </a:ext>
            </a:extLst>
          </p:cNvPr>
          <p:cNvSpPr txBox="1"/>
          <p:nvPr/>
        </p:nvSpPr>
        <p:spPr>
          <a:xfrm>
            <a:off x="1944355" y="3281083"/>
            <a:ext cx="7088413" cy="369332"/>
          </a:xfrm>
          <a:prstGeom prst="rect">
            <a:avLst/>
          </a:prstGeom>
          <a:noFill/>
        </p:spPr>
        <p:txBody>
          <a:bodyPr wrap="square" rtlCol="0">
            <a:spAutoFit/>
          </a:bodyPr>
          <a:lstStyle/>
          <a:p>
            <a:r>
              <a:rPr lang="en-US" dirty="0"/>
              <a:t>1987 – Second AI “winter”</a:t>
            </a:r>
            <a:endParaRPr lang="nl-NL" dirty="0"/>
          </a:p>
        </p:txBody>
      </p:sp>
      <p:pic>
        <p:nvPicPr>
          <p:cNvPr id="5122" name="Picture 2" descr="A Historical Overview of AI Winter Cycles">
            <a:extLst>
              <a:ext uri="{FF2B5EF4-FFF2-40B4-BE49-F238E27FC236}">
                <a16:creationId xmlns:a16="http://schemas.microsoft.com/office/drawing/2014/main" id="{E6612C54-481E-69B2-B92D-30A491D67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205" y="3953911"/>
            <a:ext cx="4429756" cy="235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07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35903" y="352490"/>
            <a:ext cx="8579498" cy="1569620"/>
          </a:xfrm>
          <a:prstGeom prst="rect">
            <a:avLst/>
          </a:prstGeom>
          <a:noFill/>
          <a:ln>
            <a:noFill/>
          </a:ln>
        </p:spPr>
        <p:txBody>
          <a:bodyPr spcFirstLastPara="1" wrap="square" lIns="91425" tIns="45700" rIns="91425" bIns="45700" anchor="t" anchorCtr="0">
            <a:spAutoFit/>
          </a:bodyPr>
          <a:lstStyle/>
          <a:p>
            <a:pPr lvl="0" algn="ctr"/>
            <a:r>
              <a:rPr lang="it-IT" sz="4800" b="1" dirty="0" err="1">
                <a:solidFill>
                  <a:srgbClr val="58B897"/>
                </a:solidFill>
                <a:latin typeface="Nunito"/>
                <a:sym typeface="Nunito"/>
              </a:rPr>
              <a:t>Binary</a:t>
            </a:r>
            <a:r>
              <a:rPr lang="it-IT" sz="4800" b="1" dirty="0">
                <a:solidFill>
                  <a:srgbClr val="58B897"/>
                </a:solidFill>
                <a:latin typeface="Nunito"/>
                <a:sym typeface="Nunito"/>
              </a:rPr>
              <a:t> </a:t>
            </a:r>
            <a:r>
              <a:rPr lang="it-IT" sz="4800" b="1" dirty="0" err="1">
                <a:solidFill>
                  <a:srgbClr val="58B897"/>
                </a:solidFill>
                <a:latin typeface="Nunito"/>
                <a:sym typeface="Nunito"/>
              </a:rPr>
              <a:t>Quantization</a:t>
            </a:r>
            <a:r>
              <a:rPr lang="it-IT" sz="4800" b="1" dirty="0">
                <a:solidFill>
                  <a:srgbClr val="58B897"/>
                </a:solidFill>
                <a:latin typeface="Nunito"/>
                <a:sym typeface="Nunito"/>
              </a:rPr>
              <a:t>: </a:t>
            </a:r>
            <a:r>
              <a:rPr lang="it-IT" sz="4800" b="1" dirty="0" err="1">
                <a:solidFill>
                  <a:srgbClr val="58B897"/>
                </a:solidFill>
                <a:latin typeface="Nunito"/>
                <a:sym typeface="Nunito"/>
              </a:rPr>
              <a:t>Binarization</a:t>
            </a:r>
            <a:endParaRPr lang="en-US" sz="1100" dirty="0">
              <a:solidFill>
                <a:srgbClr val="58B897"/>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335902" y="1987857"/>
                <a:ext cx="11476653" cy="3980883"/>
              </a:xfrm>
              <a:prstGeom prst="rect">
                <a:avLst/>
              </a:prstGeom>
            </p:spPr>
            <p:txBody>
              <a:bodyPr lIns="91440" tIns="45720" rIns="91440" bIns="45720" anchor="t">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lnSpc>
                    <a:spcPct val="107000"/>
                  </a:lnSpc>
                  <a:buFont typeface="Arial" panose="020B0604020202020204" pitchFamily="34" charset="0"/>
                  <a:buChar char="•"/>
                </a:pPr>
                <a:r>
                  <a:rPr lang="en-GB" sz="3600" dirty="0">
                    <a:solidFill>
                      <a:srgbClr val="3F3F3F"/>
                    </a:solidFill>
                    <a:latin typeface="Calibri"/>
                    <a:cs typeface="Times New Roman"/>
                  </a:rPr>
                  <a:t>Deterministic: it assigns 1 or 0 depending on whether the weight is positive or negative</a:t>
                </a:r>
              </a:p>
              <a:p>
                <a:pPr marL="571500" indent="-571500">
                  <a:lnSpc>
                    <a:spcPct val="107000"/>
                  </a:lnSpc>
                  <a:buFont typeface="Arial" panose="020B0604020202020204" pitchFamily="34" charset="0"/>
                  <a:buChar char="•"/>
                </a:pPr>
                <a:endParaRPr lang="en-GB" sz="3600" dirty="0">
                  <a:solidFill>
                    <a:srgbClr val="3F3F3F"/>
                  </a:solidFill>
                  <a:latin typeface="Calibri"/>
                  <a:cs typeface="Times New Roman"/>
                </a:endParaRPr>
              </a:p>
              <a:p>
                <a:pPr marL="571500" indent="-571500">
                  <a:lnSpc>
                    <a:spcPct val="107000"/>
                  </a:lnSpc>
                  <a:buFont typeface="Arial" panose="020B0604020202020204" pitchFamily="34" charset="0"/>
                  <a:buChar char="•"/>
                </a:pPr>
                <a:r>
                  <a:rPr lang="en-GB" sz="3600" dirty="0">
                    <a:solidFill>
                      <a:srgbClr val="3F3F3F"/>
                    </a:solidFill>
                    <a:latin typeface="Calibri"/>
                    <a:cs typeface="Times New Roman"/>
                  </a:rPr>
                  <a:t>Binary Scheme (BS) Fixed Method: it uses two constant derived from the training phase, C1 and C2, instead of 0 and 1</a:t>
                </a:r>
              </a:p>
              <a:p>
                <a:pPr>
                  <a:lnSpc>
                    <a:spcPct val="107000"/>
                  </a:lnSpc>
                </a:pPr>
                <a:endParaRPr lang="en-GB" sz="3600" dirty="0">
                  <a:solidFill>
                    <a:srgbClr val="3F3F3F"/>
                  </a:solidFill>
                  <a:latin typeface="Calibri"/>
                  <a:cs typeface="Times New Roman"/>
                </a:endParaRPr>
              </a:p>
              <a:p>
                <a:pPr algn="ctr">
                  <a:lnSpc>
                    <a:spcPct val="107000"/>
                  </a:lnSpc>
                </a:pPr>
                <a:r>
                  <a:rPr lang="en-GB" sz="3600" dirty="0">
                    <a:solidFill>
                      <a:srgbClr val="3F3F3F"/>
                    </a:solidFill>
                    <a:latin typeface="Calibri"/>
                    <a:cs typeface="Times New Roman"/>
                  </a:rPr>
                  <a:t>It exacerbates the vanishing/exploding gradient problem: </a:t>
                </a:r>
                <a14:m>
                  <m:oMath xmlns:m="http://schemas.openxmlformats.org/officeDocument/2006/math">
                    <m:f>
                      <m:fPr>
                        <m:ctrlPr>
                          <a:rPr lang="en-GB" sz="3500" i="1" smtClean="0">
                            <a:solidFill>
                              <a:srgbClr val="3F3F3F"/>
                            </a:solidFill>
                            <a:latin typeface="Cambria Math" panose="02040503050406030204" pitchFamily="18" charset="0"/>
                            <a:cs typeface="Times New Roman"/>
                          </a:rPr>
                        </m:ctrlPr>
                      </m:fPr>
                      <m:num>
                        <m:r>
                          <a:rPr lang="en-GB" sz="3500" i="1" smtClean="0">
                            <a:solidFill>
                              <a:srgbClr val="3F3F3F"/>
                            </a:solidFill>
                            <a:latin typeface="Cambria Math" panose="02040503050406030204" pitchFamily="18" charset="0"/>
                            <a:cs typeface="Times New Roman"/>
                          </a:rPr>
                          <m:t>𝜕</m:t>
                        </m:r>
                        <m:sSub>
                          <m:sSubPr>
                            <m:ctrlPr>
                              <a:rPr lang="en-GB" sz="3500" i="1" smtClean="0">
                                <a:solidFill>
                                  <a:srgbClr val="3F3F3F"/>
                                </a:solidFill>
                                <a:latin typeface="Cambria Math" panose="02040503050406030204" pitchFamily="18" charset="0"/>
                                <a:cs typeface="Times New Roman"/>
                              </a:rPr>
                            </m:ctrlPr>
                          </m:sSubPr>
                          <m:e>
                            <m:r>
                              <a:rPr lang="it-IT" sz="3500" b="0" i="1" smtClean="0">
                                <a:solidFill>
                                  <a:srgbClr val="3F3F3F"/>
                                </a:solidFill>
                                <a:latin typeface="Cambria Math" panose="02040503050406030204" pitchFamily="18" charset="0"/>
                                <a:cs typeface="Times New Roman"/>
                              </a:rPr>
                              <m:t>𝑤</m:t>
                            </m:r>
                          </m:e>
                          <m:sub>
                            <m:r>
                              <a:rPr lang="it-IT" sz="3500" b="0" i="1" smtClean="0">
                                <a:solidFill>
                                  <a:srgbClr val="3F3F3F"/>
                                </a:solidFill>
                                <a:latin typeface="Cambria Math" panose="02040503050406030204" pitchFamily="18" charset="0"/>
                                <a:cs typeface="Times New Roman"/>
                              </a:rPr>
                              <m:t>𝑞</m:t>
                            </m:r>
                          </m:sub>
                        </m:sSub>
                      </m:num>
                      <m:den>
                        <m:r>
                          <a:rPr lang="en-GB" sz="3500" i="1" smtClean="0">
                            <a:solidFill>
                              <a:srgbClr val="3F3F3F"/>
                            </a:solidFill>
                            <a:latin typeface="Cambria Math" panose="02040503050406030204" pitchFamily="18" charset="0"/>
                            <a:cs typeface="Times New Roman"/>
                          </a:rPr>
                          <m:t>𝜕</m:t>
                        </m:r>
                        <m:r>
                          <a:rPr lang="it-IT" sz="3500" b="0" i="1" smtClean="0">
                            <a:solidFill>
                              <a:srgbClr val="3F3F3F"/>
                            </a:solidFill>
                            <a:latin typeface="Cambria Math" panose="02040503050406030204" pitchFamily="18" charset="0"/>
                            <a:cs typeface="Times New Roman"/>
                          </a:rPr>
                          <m:t>𝑤</m:t>
                        </m:r>
                      </m:den>
                    </m:f>
                    <m:acc>
                      <m:accPr>
                        <m:chr m:val="̿"/>
                        <m:ctrlPr>
                          <a:rPr lang="en-GB" sz="3500" i="1" smtClean="0">
                            <a:solidFill>
                              <a:srgbClr val="3F3F3F"/>
                            </a:solidFill>
                            <a:latin typeface="Cambria Math" panose="02040503050406030204" pitchFamily="18" charset="0"/>
                            <a:cs typeface="Times New Roman"/>
                          </a:rPr>
                        </m:ctrlPr>
                      </m:accPr>
                      <m:e>
                        <m:r>
                          <a:rPr lang="it-IT" sz="3500" b="0" i="1" smtClean="0">
                            <a:solidFill>
                              <a:srgbClr val="3F3F3F"/>
                            </a:solidFill>
                            <a:latin typeface="Cambria Math" panose="02040503050406030204" pitchFamily="18" charset="0"/>
                            <a:cs typeface="Times New Roman"/>
                          </a:rPr>
                          <m:t>𝑎</m:t>
                        </m:r>
                        <m:r>
                          <a:rPr lang="it-IT" sz="3500" b="0" i="1" smtClean="0">
                            <a:solidFill>
                              <a:srgbClr val="3F3F3F"/>
                            </a:solidFill>
                            <a:latin typeface="Cambria Math" panose="02040503050406030204" pitchFamily="18" charset="0"/>
                            <a:cs typeface="Times New Roman"/>
                          </a:rPr>
                          <m:t>.</m:t>
                        </m:r>
                        <m:r>
                          <a:rPr lang="it-IT" sz="3500" b="0" i="1" smtClean="0">
                            <a:solidFill>
                              <a:srgbClr val="3F3F3F"/>
                            </a:solidFill>
                            <a:latin typeface="Cambria Math" panose="02040503050406030204" pitchFamily="18" charset="0"/>
                            <a:cs typeface="Times New Roman"/>
                          </a:rPr>
                          <m:t>𝑒</m:t>
                        </m:r>
                        <m:r>
                          <a:rPr lang="it-IT" sz="3500" b="0" i="1" smtClean="0">
                            <a:solidFill>
                              <a:srgbClr val="3F3F3F"/>
                            </a:solidFill>
                            <a:latin typeface="Cambria Math" panose="02040503050406030204" pitchFamily="18" charset="0"/>
                            <a:cs typeface="Times New Roman"/>
                          </a:rPr>
                          <m:t>.</m:t>
                        </m:r>
                      </m:e>
                    </m:acc>
                    <m:r>
                      <a:rPr lang="it-IT" sz="3500" b="0" i="1" smtClean="0">
                        <a:solidFill>
                          <a:srgbClr val="3F3F3F"/>
                        </a:solidFill>
                        <a:latin typeface="Cambria Math" panose="02040503050406030204" pitchFamily="18" charset="0"/>
                        <a:cs typeface="Times New Roman"/>
                      </a:rPr>
                      <m:t>0</m:t>
                    </m:r>
                  </m:oMath>
                </a14:m>
                <a:endParaRPr lang="en-US" sz="3600" dirty="0">
                  <a:solidFill>
                    <a:srgbClr val="3F3F3F"/>
                  </a:solidFill>
                  <a:latin typeface="Calibri"/>
                  <a:cs typeface="Times New Roman"/>
                </a:endParaRPr>
              </a:p>
            </p:txBody>
          </p:sp>
        </mc:Choice>
        <mc:Fallback xmlns="">
          <p:sp>
            <p:nvSpPr>
              <p:cNvPr id="5" name="Content Placeholder 2">
                <a:extLst>
                  <a:ext uri="{FF2B5EF4-FFF2-40B4-BE49-F238E27FC236}">
                    <a16:creationId xmlns:a16="http://schemas.microsoft.com/office/drawing/2014/main" id="{2C31E4D2-D208-D53B-154C-5F1B79C4BE57}"/>
                  </a:ext>
                </a:extLst>
              </p:cNvPr>
              <p:cNvSpPr txBox="1">
                <a:spLocks noRot="1" noChangeAspect="1" noMove="1" noResize="1" noEditPoints="1" noAdjustHandles="1" noChangeArrowheads="1" noChangeShapeType="1" noTextEdit="1"/>
              </p:cNvSpPr>
              <p:nvPr/>
            </p:nvSpPr>
            <p:spPr>
              <a:xfrm>
                <a:off x="335902" y="1987857"/>
                <a:ext cx="11476653" cy="3980883"/>
              </a:xfrm>
              <a:prstGeom prst="rect">
                <a:avLst/>
              </a:prstGeom>
              <a:blipFill>
                <a:blip r:embed="rId3"/>
                <a:stretch>
                  <a:fillRect l="-1275" t="-3675"/>
                </a:stretch>
              </a:blipFill>
            </p:spPr>
            <p:txBody>
              <a:bodyPr/>
              <a:lstStyle/>
              <a:p>
                <a:r>
                  <a:rPr lang="it-IT">
                    <a:noFill/>
                  </a:rPr>
                  <a:t> </a:t>
                </a:r>
              </a:p>
            </p:txBody>
          </p:sp>
        </mc:Fallback>
      </mc:AlternateContent>
    </p:spTree>
    <p:extLst>
      <p:ext uri="{BB962C8B-B14F-4D97-AF65-F5344CB8AC3E}">
        <p14:creationId xmlns:p14="http://schemas.microsoft.com/office/powerpoint/2010/main" val="35706283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63070" y="352490"/>
            <a:ext cx="8538883" cy="1569620"/>
          </a:xfrm>
          <a:prstGeom prst="rect">
            <a:avLst/>
          </a:prstGeom>
          <a:noFill/>
          <a:ln>
            <a:noFill/>
          </a:ln>
        </p:spPr>
        <p:txBody>
          <a:bodyPr spcFirstLastPara="1" wrap="square" lIns="91425" tIns="45700" rIns="91425" bIns="45700" anchor="t" anchorCtr="0">
            <a:spAutoFit/>
          </a:bodyPr>
          <a:lstStyle/>
          <a:p>
            <a:pPr lvl="0" algn="ctr"/>
            <a:r>
              <a:rPr lang="it-IT" sz="4800" b="1" dirty="0" err="1">
                <a:solidFill>
                  <a:srgbClr val="58B897"/>
                </a:solidFill>
                <a:latin typeface="Nunito"/>
                <a:sym typeface="Nunito"/>
              </a:rPr>
              <a:t>Other</a:t>
            </a:r>
            <a:r>
              <a:rPr lang="it-IT" sz="4800" b="1" dirty="0">
                <a:solidFill>
                  <a:srgbClr val="58B897"/>
                </a:solidFill>
                <a:latin typeface="Nunito"/>
                <a:sym typeface="Nunito"/>
              </a:rPr>
              <a:t> </a:t>
            </a:r>
            <a:r>
              <a:rPr lang="it-IT" sz="4800" b="1" dirty="0" err="1">
                <a:solidFill>
                  <a:srgbClr val="58B897"/>
                </a:solidFill>
                <a:latin typeface="Nunito"/>
                <a:sym typeface="Nunito"/>
              </a:rPr>
              <a:t>quantization</a:t>
            </a:r>
            <a:r>
              <a:rPr lang="it-IT" sz="4800" b="1" dirty="0">
                <a:solidFill>
                  <a:srgbClr val="58B897"/>
                </a:solidFill>
                <a:latin typeface="Nunito"/>
                <a:sym typeface="Nunito"/>
              </a:rPr>
              <a:t> techniques</a:t>
            </a:r>
            <a:endParaRPr lang="en-US" sz="1100" dirty="0">
              <a:solidFill>
                <a:srgbClr val="58B897"/>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838200" y="1922110"/>
                <a:ext cx="10515600" cy="4151179"/>
              </a:xfrm>
              <a:prstGeom prst="rect">
                <a:avLst/>
              </a:prstGeom>
            </p:spPr>
            <p:txBody>
              <a:bodyPr lIns="91440" tIns="45720" rIns="91440" bIns="45720" anchor="ctr">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lnSpc>
                    <a:spcPct val="107000"/>
                  </a:lnSpc>
                  <a:buFont typeface="Arial" panose="020B0604020202020204" pitchFamily="34" charset="0"/>
                  <a:buChar char="•"/>
                </a:pPr>
                <a:r>
                  <a:rPr lang="en-GB" sz="3600" dirty="0">
                    <a:solidFill>
                      <a:srgbClr val="3F3F3F"/>
                    </a:solidFill>
                    <a:latin typeface="Calibri"/>
                    <a:cs typeface="Times New Roman"/>
                  </a:rPr>
                  <a:t>K-bit quantization*: </a:t>
                </a:r>
                <a14:m>
                  <m:oMath xmlns:m="http://schemas.openxmlformats.org/officeDocument/2006/math">
                    <m:sSub>
                      <m:sSubPr>
                        <m:ctrlPr>
                          <a:rPr lang="en-GB" sz="3600" i="1" smtClean="0">
                            <a:solidFill>
                              <a:srgbClr val="3F3F3F"/>
                            </a:solidFill>
                            <a:latin typeface="Cambria Math" panose="02040503050406030204" pitchFamily="18" charset="0"/>
                            <a:cs typeface="Times New Roman"/>
                          </a:rPr>
                        </m:ctrlPr>
                      </m:sSubPr>
                      <m:e>
                        <m:r>
                          <a:rPr lang="it-IT" sz="3600" b="0" i="1" smtClean="0">
                            <a:solidFill>
                              <a:srgbClr val="3F3F3F"/>
                            </a:solidFill>
                            <a:latin typeface="Cambria Math" panose="02040503050406030204" pitchFamily="18" charset="0"/>
                            <a:cs typeface="Times New Roman"/>
                          </a:rPr>
                          <m:t>𝑞</m:t>
                        </m:r>
                      </m:e>
                      <m:sub>
                        <m:r>
                          <a:rPr lang="it-IT" sz="3600" b="0" i="1" smtClean="0">
                            <a:solidFill>
                              <a:srgbClr val="3F3F3F"/>
                            </a:solidFill>
                            <a:latin typeface="Cambria Math" panose="02040503050406030204" pitchFamily="18" charset="0"/>
                            <a:cs typeface="Times New Roman"/>
                          </a:rPr>
                          <m:t>𝑘</m:t>
                        </m:r>
                      </m:sub>
                    </m:sSub>
                    <m:d>
                      <m:dPr>
                        <m:ctrlPr>
                          <a:rPr lang="it-IT" sz="3600" b="0" i="1" smtClean="0">
                            <a:solidFill>
                              <a:srgbClr val="3F3F3F"/>
                            </a:solidFill>
                            <a:latin typeface="Cambria Math" panose="02040503050406030204" pitchFamily="18" charset="0"/>
                            <a:cs typeface="Times New Roman"/>
                          </a:rPr>
                        </m:ctrlPr>
                      </m:dPr>
                      <m:e>
                        <m:r>
                          <a:rPr lang="it-IT" sz="3600" b="0" i="1" smtClean="0">
                            <a:solidFill>
                              <a:srgbClr val="3F3F3F"/>
                            </a:solidFill>
                            <a:latin typeface="Cambria Math" panose="02040503050406030204" pitchFamily="18" charset="0"/>
                            <a:cs typeface="Times New Roman"/>
                          </a:rPr>
                          <m:t>𝑥</m:t>
                        </m:r>
                      </m:e>
                    </m:d>
                    <m:r>
                      <a:rPr lang="it-IT" sz="3600" b="0" i="1" smtClean="0">
                        <a:solidFill>
                          <a:srgbClr val="3F3F3F"/>
                        </a:solidFill>
                        <a:latin typeface="Cambria Math" panose="02040503050406030204" pitchFamily="18" charset="0"/>
                        <a:cs typeface="Times New Roman"/>
                      </a:rPr>
                      <m:t>=</m:t>
                    </m:r>
                    <m:f>
                      <m:fPr>
                        <m:ctrlPr>
                          <a:rPr lang="it-IT" sz="3600" b="0" i="1" smtClean="0">
                            <a:solidFill>
                              <a:srgbClr val="3F3F3F"/>
                            </a:solidFill>
                            <a:latin typeface="Cambria Math" panose="02040503050406030204" pitchFamily="18" charset="0"/>
                            <a:cs typeface="Times New Roman"/>
                          </a:rPr>
                        </m:ctrlPr>
                      </m:fPr>
                      <m:num>
                        <m:r>
                          <a:rPr lang="it-IT" sz="3600" b="0" i="1" smtClean="0">
                            <a:solidFill>
                              <a:srgbClr val="3F3F3F"/>
                            </a:solidFill>
                            <a:latin typeface="Cambria Math" panose="02040503050406030204" pitchFamily="18" charset="0"/>
                            <a:cs typeface="Times New Roman"/>
                          </a:rPr>
                          <m:t>𝑟𝑜𝑢𝑛𝑑</m:t>
                        </m:r>
                        <m:r>
                          <a:rPr lang="it-IT" sz="3600" b="0" i="1" smtClean="0">
                            <a:solidFill>
                              <a:srgbClr val="3F3F3F"/>
                            </a:solidFill>
                            <a:latin typeface="Cambria Math" panose="02040503050406030204" pitchFamily="18" charset="0"/>
                            <a:cs typeface="Times New Roman"/>
                          </a:rPr>
                          <m:t>[</m:t>
                        </m:r>
                        <m:d>
                          <m:dPr>
                            <m:ctrlPr>
                              <a:rPr lang="it-IT" sz="3600" b="0" i="1" smtClean="0">
                                <a:solidFill>
                                  <a:srgbClr val="3F3F3F"/>
                                </a:solidFill>
                                <a:latin typeface="Cambria Math" panose="02040503050406030204" pitchFamily="18" charset="0"/>
                                <a:cs typeface="Times New Roman"/>
                              </a:rPr>
                            </m:ctrlPr>
                          </m:dPr>
                          <m:e>
                            <m:sSup>
                              <m:sSupPr>
                                <m:ctrlPr>
                                  <a:rPr lang="it-IT" sz="3600" b="0" i="1" smtClean="0">
                                    <a:solidFill>
                                      <a:srgbClr val="3F3F3F"/>
                                    </a:solidFill>
                                    <a:latin typeface="Cambria Math" panose="02040503050406030204" pitchFamily="18" charset="0"/>
                                    <a:cs typeface="Times New Roman"/>
                                  </a:rPr>
                                </m:ctrlPr>
                              </m:sSupPr>
                              <m:e>
                                <m:r>
                                  <a:rPr lang="it-IT" sz="3600" b="0" i="1" smtClean="0">
                                    <a:solidFill>
                                      <a:srgbClr val="3F3F3F"/>
                                    </a:solidFill>
                                    <a:latin typeface="Cambria Math" panose="02040503050406030204" pitchFamily="18" charset="0"/>
                                    <a:cs typeface="Times New Roman"/>
                                  </a:rPr>
                                  <m:t>2</m:t>
                                </m:r>
                              </m:e>
                              <m:sup>
                                <m:r>
                                  <a:rPr lang="it-IT" sz="3600" b="0" i="1" smtClean="0">
                                    <a:solidFill>
                                      <a:srgbClr val="3F3F3F"/>
                                    </a:solidFill>
                                    <a:latin typeface="Cambria Math" panose="02040503050406030204" pitchFamily="18" charset="0"/>
                                    <a:cs typeface="Times New Roman"/>
                                  </a:rPr>
                                  <m:t>𝑘</m:t>
                                </m:r>
                              </m:sup>
                            </m:sSup>
                            <m:r>
                              <a:rPr lang="it-IT" sz="3600" b="0" i="1" smtClean="0">
                                <a:solidFill>
                                  <a:srgbClr val="3F3F3F"/>
                                </a:solidFill>
                                <a:latin typeface="Cambria Math" panose="02040503050406030204" pitchFamily="18" charset="0"/>
                                <a:cs typeface="Times New Roman"/>
                              </a:rPr>
                              <m:t>−1</m:t>
                            </m:r>
                          </m:e>
                        </m:d>
                        <m:r>
                          <a:rPr lang="it-IT" sz="3600" b="0" i="1" smtClean="0">
                            <a:solidFill>
                              <a:srgbClr val="3F3F3F"/>
                            </a:solidFill>
                            <a:latin typeface="Cambria Math" panose="02040503050406030204" pitchFamily="18" charset="0"/>
                            <a:cs typeface="Times New Roman"/>
                          </a:rPr>
                          <m:t>𝑥</m:t>
                        </m:r>
                        <m:r>
                          <a:rPr lang="it-IT" sz="3600" b="0" i="1" smtClean="0">
                            <a:solidFill>
                              <a:srgbClr val="3F3F3F"/>
                            </a:solidFill>
                            <a:latin typeface="Cambria Math" panose="02040503050406030204" pitchFamily="18" charset="0"/>
                            <a:cs typeface="Times New Roman"/>
                          </a:rPr>
                          <m:t>]</m:t>
                        </m:r>
                      </m:num>
                      <m:den>
                        <m:sSup>
                          <m:sSupPr>
                            <m:ctrlPr>
                              <a:rPr lang="it-IT" sz="3600" b="0" i="1" smtClean="0">
                                <a:solidFill>
                                  <a:srgbClr val="3F3F3F"/>
                                </a:solidFill>
                                <a:latin typeface="Cambria Math" panose="02040503050406030204" pitchFamily="18" charset="0"/>
                                <a:cs typeface="Times New Roman"/>
                              </a:rPr>
                            </m:ctrlPr>
                          </m:sSupPr>
                          <m:e>
                            <m:r>
                              <a:rPr lang="it-IT" sz="3600" b="0" i="1" smtClean="0">
                                <a:solidFill>
                                  <a:srgbClr val="3F3F3F"/>
                                </a:solidFill>
                                <a:latin typeface="Cambria Math" panose="02040503050406030204" pitchFamily="18" charset="0"/>
                                <a:cs typeface="Times New Roman"/>
                              </a:rPr>
                              <m:t>2</m:t>
                            </m:r>
                          </m:e>
                          <m:sup>
                            <m:r>
                              <a:rPr lang="it-IT" sz="3600" b="0" i="1" smtClean="0">
                                <a:solidFill>
                                  <a:srgbClr val="3F3F3F"/>
                                </a:solidFill>
                                <a:latin typeface="Cambria Math" panose="02040503050406030204" pitchFamily="18" charset="0"/>
                                <a:cs typeface="Times New Roman"/>
                              </a:rPr>
                              <m:t>𝑘</m:t>
                            </m:r>
                          </m:sup>
                        </m:sSup>
                        <m:r>
                          <a:rPr lang="it-IT" sz="3600" b="0" i="1" smtClean="0">
                            <a:solidFill>
                              <a:srgbClr val="3F3F3F"/>
                            </a:solidFill>
                            <a:latin typeface="Cambria Math" panose="02040503050406030204" pitchFamily="18" charset="0"/>
                            <a:cs typeface="Times New Roman"/>
                          </a:rPr>
                          <m:t>−1</m:t>
                        </m:r>
                      </m:den>
                    </m:f>
                  </m:oMath>
                </a14:m>
                <a:endParaRPr lang="en-GB" sz="3600" dirty="0">
                  <a:solidFill>
                    <a:srgbClr val="3F3F3F"/>
                  </a:solidFill>
                  <a:latin typeface="Calibri"/>
                  <a:cs typeface="Times New Roman"/>
                </a:endParaRPr>
              </a:p>
              <a:p>
                <a:pPr marL="571500" indent="-571500">
                  <a:lnSpc>
                    <a:spcPct val="107000"/>
                  </a:lnSpc>
                  <a:buFont typeface="Arial" panose="020B0604020202020204" pitchFamily="34" charset="0"/>
                  <a:buChar char="•"/>
                </a:pPr>
                <a:endParaRPr lang="en-GB" sz="3600" dirty="0">
                  <a:solidFill>
                    <a:srgbClr val="3F3F3F"/>
                  </a:solidFill>
                  <a:latin typeface="Calibri"/>
                  <a:cs typeface="Times New Roman"/>
                </a:endParaRPr>
              </a:p>
              <a:p>
                <a:pPr marL="571500" indent="-571500">
                  <a:lnSpc>
                    <a:spcPct val="107000"/>
                  </a:lnSpc>
                  <a:buFont typeface="Arial" panose="020B0604020202020204" pitchFamily="34" charset="0"/>
                  <a:buChar char="•"/>
                </a:pPr>
                <a:r>
                  <a:rPr lang="en-GB" sz="3600" dirty="0">
                    <a:solidFill>
                      <a:srgbClr val="3F3F3F"/>
                    </a:solidFill>
                    <a:latin typeface="Calibri"/>
                    <a:cs typeface="Times New Roman"/>
                  </a:rPr>
                  <a:t>Loss-aware quantization: it dynamically adapts the quantization of weights with respect to loss</a:t>
                </a:r>
              </a:p>
              <a:p>
                <a:pPr marL="571500" indent="-571500">
                  <a:lnSpc>
                    <a:spcPct val="107000"/>
                  </a:lnSpc>
                  <a:buFont typeface="Arial" panose="020B0604020202020204" pitchFamily="34" charset="0"/>
                  <a:buChar char="•"/>
                </a:pPr>
                <a:endParaRPr lang="en-GB" sz="3600" dirty="0">
                  <a:solidFill>
                    <a:srgbClr val="3F3F3F"/>
                  </a:solidFill>
                  <a:latin typeface="Calibri"/>
                  <a:cs typeface="Times New Roman"/>
                </a:endParaRPr>
              </a:p>
              <a:p>
                <a:pPr marL="571500" indent="-571500">
                  <a:lnSpc>
                    <a:spcPct val="107000"/>
                  </a:lnSpc>
                  <a:buFont typeface="Arial" panose="020B0604020202020204" pitchFamily="34" charset="0"/>
                  <a:buChar char="•"/>
                </a:pPr>
                <a:r>
                  <a:rPr lang="en-GB" sz="3600" dirty="0">
                    <a:solidFill>
                      <a:srgbClr val="3F3F3F"/>
                    </a:solidFill>
                    <a:latin typeface="Calibri"/>
                    <a:cs typeface="Times New Roman"/>
                  </a:rPr>
                  <a:t>Operators-related (matrix multiplication, convolutions and so on): hardware and bit-wise computation knowledge are required, but high-level framework can help</a:t>
                </a:r>
                <a:endParaRPr lang="en-US" sz="3600" dirty="0">
                  <a:solidFill>
                    <a:srgbClr val="3F3F3F"/>
                  </a:solidFill>
                  <a:latin typeface="Calibri"/>
                  <a:cs typeface="Times New Roman"/>
                </a:endParaRPr>
              </a:p>
            </p:txBody>
          </p:sp>
        </mc:Choice>
        <mc:Fallback xmlns="">
          <p:sp>
            <p:nvSpPr>
              <p:cNvPr id="5" name="Content Placeholder 2">
                <a:extLst>
                  <a:ext uri="{FF2B5EF4-FFF2-40B4-BE49-F238E27FC236}">
                    <a16:creationId xmlns:a16="http://schemas.microsoft.com/office/drawing/2014/main" id="{2C31E4D2-D208-D53B-154C-5F1B79C4BE57}"/>
                  </a:ext>
                </a:extLst>
              </p:cNvPr>
              <p:cNvSpPr txBox="1">
                <a:spLocks noRot="1" noChangeAspect="1" noMove="1" noResize="1" noEditPoints="1" noAdjustHandles="1" noChangeArrowheads="1" noChangeShapeType="1" noTextEdit="1"/>
              </p:cNvSpPr>
              <p:nvPr/>
            </p:nvSpPr>
            <p:spPr>
              <a:xfrm>
                <a:off x="838200" y="1922110"/>
                <a:ext cx="10515600" cy="4151179"/>
              </a:xfrm>
              <a:prstGeom prst="rect">
                <a:avLst/>
              </a:prstGeom>
              <a:blipFill>
                <a:blip r:embed="rId3"/>
                <a:stretch>
                  <a:fillRect l="-1275" b="-3524"/>
                </a:stretch>
              </a:blipFill>
            </p:spPr>
            <p:txBody>
              <a:bodyPr/>
              <a:lstStyle/>
              <a:p>
                <a:r>
                  <a:rPr lang="it-IT">
                    <a:noFill/>
                  </a:rPr>
                  <a:t> </a:t>
                </a:r>
              </a:p>
            </p:txBody>
          </p:sp>
        </mc:Fallback>
      </mc:AlternateContent>
      <p:sp>
        <p:nvSpPr>
          <p:cNvPr id="6" name="CasellaDiTesto 5">
            <a:extLst>
              <a:ext uri="{FF2B5EF4-FFF2-40B4-BE49-F238E27FC236}">
                <a16:creationId xmlns:a16="http://schemas.microsoft.com/office/drawing/2014/main" id="{BD47C790-DC5A-3B95-DF68-D57953E57728}"/>
              </a:ext>
            </a:extLst>
          </p:cNvPr>
          <p:cNvSpPr txBox="1"/>
          <p:nvPr/>
        </p:nvSpPr>
        <p:spPr>
          <a:xfrm>
            <a:off x="838200" y="6073289"/>
            <a:ext cx="10515600" cy="314064"/>
          </a:xfrm>
          <a:prstGeom prst="rect">
            <a:avLst/>
          </a:prstGeom>
          <a:noFill/>
        </p:spPr>
        <p:txBody>
          <a:bodyPr wrap="square">
            <a:spAutoFit/>
          </a:bodyPr>
          <a:lstStyle/>
          <a:p>
            <a:r>
              <a:rPr lang="en-GB" dirty="0">
                <a:solidFill>
                  <a:srgbClr val="3F3F3F"/>
                </a:solidFill>
              </a:rPr>
              <a:t>* In actual implementations, the formula is slightly different in order to be able to return to the original range after quantization.</a:t>
            </a:r>
          </a:p>
        </p:txBody>
      </p:sp>
    </p:spTree>
    <p:extLst>
      <p:ext uri="{BB962C8B-B14F-4D97-AF65-F5344CB8AC3E}">
        <p14:creationId xmlns:p14="http://schemas.microsoft.com/office/powerpoint/2010/main" val="33560187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93880" y="352490"/>
            <a:ext cx="8521520" cy="830956"/>
          </a:xfrm>
          <a:prstGeom prst="rect">
            <a:avLst/>
          </a:prstGeom>
          <a:noFill/>
          <a:ln>
            <a:noFill/>
          </a:ln>
        </p:spPr>
        <p:txBody>
          <a:bodyPr spcFirstLastPara="1" wrap="square" lIns="91425" tIns="45700" rIns="91425" bIns="45700" anchor="t" anchorCtr="0">
            <a:spAutoFit/>
          </a:bodyPr>
          <a:lstStyle/>
          <a:p>
            <a:pPr lvl="0" algn="ctr"/>
            <a:r>
              <a:rPr lang="en-GB" sz="4800" b="1" dirty="0">
                <a:solidFill>
                  <a:srgbClr val="58B897"/>
                </a:solidFill>
                <a:latin typeface="Nunito"/>
                <a:sym typeface="Nunito"/>
              </a:rPr>
              <a:t>Drawbacks</a:t>
            </a:r>
            <a:endParaRPr lang="en-US" dirty="0">
              <a:solidFill>
                <a:srgbClr val="58B897"/>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7005152" y="1962120"/>
            <a:ext cx="4781192" cy="3153216"/>
          </a:xfrm>
          <a:prstGeom prst="rect">
            <a:avLst/>
          </a:prstGeom>
        </p:spPr>
        <p:txBody>
          <a:bodyPr lIns="91440" tIns="45720" rIns="91440" bIns="45720" anchor="t">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lnSpc>
                <a:spcPct val="107000"/>
              </a:lnSpc>
              <a:buFont typeface="Arial" panose="020B0604020202020204" pitchFamily="34" charset="0"/>
              <a:buChar char="•"/>
            </a:pPr>
            <a:r>
              <a:rPr lang="en-GB" sz="3600" dirty="0">
                <a:solidFill>
                  <a:srgbClr val="3F3F3F"/>
                </a:solidFill>
                <a:latin typeface="Calibri"/>
                <a:cs typeface="Times New Roman"/>
              </a:rPr>
              <a:t>Needed understanding of hardware and bit-wise computations</a:t>
            </a:r>
          </a:p>
          <a:p>
            <a:pPr marL="571500" indent="-571500">
              <a:lnSpc>
                <a:spcPct val="107000"/>
              </a:lnSpc>
              <a:buFont typeface="Arial" panose="020B0604020202020204" pitchFamily="34" charset="0"/>
              <a:buChar char="•"/>
            </a:pPr>
            <a:r>
              <a:rPr lang="en-GB" sz="3600" dirty="0">
                <a:solidFill>
                  <a:srgbClr val="3F3F3F"/>
                </a:solidFill>
                <a:latin typeface="Calibri"/>
                <a:cs typeface="Times New Roman"/>
              </a:rPr>
              <a:t>Savings depends on the features of the hardware used</a:t>
            </a:r>
          </a:p>
        </p:txBody>
      </p:sp>
      <p:sp>
        <p:nvSpPr>
          <p:cNvPr id="8" name="CasellaDiTesto 7">
            <a:extLst>
              <a:ext uri="{FF2B5EF4-FFF2-40B4-BE49-F238E27FC236}">
                <a16:creationId xmlns:a16="http://schemas.microsoft.com/office/drawing/2014/main" id="{BA759CF5-CF9B-40F4-8849-43A1A5D9755D}"/>
              </a:ext>
            </a:extLst>
          </p:cNvPr>
          <p:cNvSpPr txBox="1"/>
          <p:nvPr/>
        </p:nvSpPr>
        <p:spPr>
          <a:xfrm>
            <a:off x="1684060" y="5115335"/>
            <a:ext cx="4030911" cy="307777"/>
          </a:xfrm>
          <a:prstGeom prst="rect">
            <a:avLst/>
          </a:prstGeom>
          <a:noFill/>
        </p:spPr>
        <p:txBody>
          <a:bodyPr wrap="square">
            <a:spAutoFit/>
          </a:bodyPr>
          <a:lstStyle/>
          <a:p>
            <a:pPr algn="ctr"/>
            <a:r>
              <a:rPr lang="en-GB" dirty="0">
                <a:solidFill>
                  <a:srgbClr val="3F3F3F"/>
                </a:solidFill>
              </a:rPr>
              <a:t>From https://arxiv.org/pdf/2003.03033.pdf</a:t>
            </a:r>
          </a:p>
        </p:txBody>
      </p:sp>
      <p:pic>
        <p:nvPicPr>
          <p:cNvPr id="4" name="Immagine 3">
            <a:extLst>
              <a:ext uri="{FF2B5EF4-FFF2-40B4-BE49-F238E27FC236}">
                <a16:creationId xmlns:a16="http://schemas.microsoft.com/office/drawing/2014/main" id="{F7B1AD36-5EAB-48B3-30AE-7FCE19014784}"/>
              </a:ext>
            </a:extLst>
          </p:cNvPr>
          <p:cNvPicPr>
            <a:picLocks noChangeAspect="1"/>
          </p:cNvPicPr>
          <p:nvPr/>
        </p:nvPicPr>
        <p:blipFill>
          <a:blip r:embed="rId3"/>
          <a:stretch>
            <a:fillRect/>
          </a:stretch>
        </p:blipFill>
        <p:spPr>
          <a:xfrm>
            <a:off x="393880" y="1962120"/>
            <a:ext cx="6611273" cy="3153215"/>
          </a:xfrm>
          <a:prstGeom prst="rect">
            <a:avLst/>
          </a:prstGeom>
        </p:spPr>
      </p:pic>
    </p:spTree>
    <p:extLst>
      <p:ext uri="{BB962C8B-B14F-4D97-AF65-F5344CB8AC3E}">
        <p14:creationId xmlns:p14="http://schemas.microsoft.com/office/powerpoint/2010/main" val="20962385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76518" y="381449"/>
            <a:ext cx="8538882" cy="830956"/>
          </a:xfrm>
          <a:prstGeom prst="rect">
            <a:avLst/>
          </a:prstGeom>
          <a:noFill/>
          <a:ln>
            <a:noFill/>
          </a:ln>
        </p:spPr>
        <p:txBody>
          <a:bodyPr spcFirstLastPara="1" wrap="square" lIns="91425" tIns="45700" rIns="91425" bIns="45700" anchor="t" anchorCtr="0">
            <a:spAutoFit/>
          </a:bodyPr>
          <a:lstStyle/>
          <a:p>
            <a:pPr lvl="0" algn="ctr"/>
            <a:r>
              <a:rPr lang="en-GB" sz="4800" b="1" dirty="0">
                <a:solidFill>
                  <a:srgbClr val="58B897"/>
                </a:solidFill>
                <a:latin typeface="Nunito"/>
                <a:sym typeface="Nunito"/>
              </a:rPr>
              <a:t>Summary</a:t>
            </a:r>
            <a:endParaRPr lang="en-US" dirty="0">
              <a:solidFill>
                <a:srgbClr val="58B897"/>
              </a:solidFill>
            </a:endParaRPr>
          </a:p>
        </p:txBody>
      </p:sp>
      <p:sp>
        <p:nvSpPr>
          <p:cNvPr id="4" name="Content Placeholder 2"/>
          <p:cNvSpPr txBox="1">
            <a:spLocks/>
          </p:cNvSpPr>
          <p:nvPr/>
        </p:nvSpPr>
        <p:spPr>
          <a:xfrm>
            <a:off x="838199" y="1987857"/>
            <a:ext cx="10515600" cy="4351338"/>
          </a:xfrm>
          <a:prstGeom prst="rect">
            <a:avLst/>
          </a:prstGeom>
        </p:spPr>
        <p:txBody>
          <a:bodyPr lIns="91440" tIns="45720" rIns="91440" bIns="4572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pPr>
            <a:endParaRPr lang="en-US" sz="3600" dirty="0">
              <a:solidFill>
                <a:schemeClr val="bg1"/>
              </a:solidFill>
            </a:endParaRPr>
          </a:p>
        </p:txBody>
      </p:sp>
      <p:sp>
        <p:nvSpPr>
          <p:cNvPr id="5" name="Content Placeholder 2">
            <a:extLst>
              <a:ext uri="{FF2B5EF4-FFF2-40B4-BE49-F238E27FC236}">
                <a16:creationId xmlns:a16="http://schemas.microsoft.com/office/drawing/2014/main" id="{2C31E4D2-D208-D53B-154C-5F1B79C4BE57}"/>
              </a:ext>
            </a:extLst>
          </p:cNvPr>
          <p:cNvSpPr txBox="1">
            <a:spLocks/>
          </p:cNvSpPr>
          <p:nvPr/>
        </p:nvSpPr>
        <p:spPr>
          <a:xfrm>
            <a:off x="838199" y="1987857"/>
            <a:ext cx="10515600" cy="3980883"/>
          </a:xfrm>
          <a:prstGeom prst="rect">
            <a:avLst/>
          </a:prstGeom>
        </p:spPr>
        <p:txBody>
          <a:bodyPr lIns="91440" tIns="45720" rIns="91440" bIns="45720" anchor="t">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571500">
              <a:lnSpc>
                <a:spcPct val="107000"/>
              </a:lnSpc>
              <a:buFont typeface="Arial" panose="020B0604020202020204" pitchFamily="34" charset="0"/>
              <a:buChar char="•"/>
            </a:pPr>
            <a:r>
              <a:rPr lang="en-US" sz="3600" b="1" dirty="0">
                <a:solidFill>
                  <a:srgbClr val="4CB3E6"/>
                </a:solidFill>
                <a:latin typeface="Calibri"/>
                <a:cs typeface="Times New Roman"/>
              </a:rPr>
              <a:t>Pruning</a:t>
            </a:r>
            <a:r>
              <a:rPr lang="en-US" sz="3600" dirty="0">
                <a:solidFill>
                  <a:srgbClr val="3F3F3F"/>
                </a:solidFill>
                <a:latin typeface="Calibri"/>
                <a:cs typeface="Times New Roman"/>
              </a:rPr>
              <a:t>. Easy to implement: you choose which weights, neurons, channels or filters are pruned.</a:t>
            </a:r>
          </a:p>
          <a:p>
            <a:pPr>
              <a:lnSpc>
                <a:spcPct val="107000"/>
              </a:lnSpc>
            </a:pPr>
            <a:endParaRPr lang="en-US" sz="3600" dirty="0">
              <a:solidFill>
                <a:srgbClr val="3F3F3F"/>
              </a:solidFill>
              <a:latin typeface="Calibri"/>
              <a:cs typeface="Times New Roman"/>
            </a:endParaRPr>
          </a:p>
          <a:p>
            <a:pPr marL="571500" indent="-571500">
              <a:lnSpc>
                <a:spcPct val="107000"/>
              </a:lnSpc>
              <a:buFont typeface="Arial" panose="020B0604020202020204" pitchFamily="34" charset="0"/>
              <a:buChar char="•"/>
            </a:pPr>
            <a:r>
              <a:rPr lang="en-US" sz="3600" b="1" dirty="0">
                <a:solidFill>
                  <a:srgbClr val="4CB3E6"/>
                </a:solidFill>
                <a:latin typeface="Calibri"/>
                <a:cs typeface="Times New Roman"/>
              </a:rPr>
              <a:t>Quantization</a:t>
            </a:r>
            <a:r>
              <a:rPr lang="en-US" sz="3600" dirty="0">
                <a:solidFill>
                  <a:srgbClr val="3F3F3F"/>
                </a:solidFill>
                <a:latin typeface="Calibri"/>
                <a:cs typeface="Times New Roman"/>
              </a:rPr>
              <a:t>. Simple but effective: you choose which weights to store in smaller bit representations.</a:t>
            </a:r>
          </a:p>
          <a:p>
            <a:pPr marL="571500" indent="-571500">
              <a:lnSpc>
                <a:spcPct val="107000"/>
              </a:lnSpc>
              <a:buFont typeface="Arial" panose="020B0604020202020204" pitchFamily="34" charset="0"/>
              <a:buChar char="•"/>
            </a:pPr>
            <a:endParaRPr lang="en-US" sz="3600" dirty="0">
              <a:solidFill>
                <a:srgbClr val="3F3F3F"/>
              </a:solidFill>
              <a:latin typeface="Calibri"/>
              <a:cs typeface="Times New Roman"/>
            </a:endParaRPr>
          </a:p>
          <a:p>
            <a:pPr marL="571500" indent="-571500">
              <a:lnSpc>
                <a:spcPct val="107000"/>
              </a:lnSpc>
              <a:buFont typeface="Arial" panose="020B0604020202020204" pitchFamily="34" charset="0"/>
              <a:buChar char="•"/>
            </a:pPr>
            <a:r>
              <a:rPr lang="en-US" sz="3600" b="1" dirty="0">
                <a:solidFill>
                  <a:srgbClr val="4CB3E6"/>
                </a:solidFill>
                <a:latin typeface="Calibri"/>
                <a:cs typeface="Times New Roman"/>
              </a:rPr>
              <a:t>Knowledge Distillation</a:t>
            </a:r>
            <a:r>
              <a:rPr lang="en-US" sz="3600" dirty="0">
                <a:solidFill>
                  <a:srgbClr val="3F3F3F"/>
                </a:solidFill>
                <a:latin typeface="Calibri"/>
                <a:cs typeface="Times New Roman"/>
              </a:rPr>
              <a:t>. Automated: a</a:t>
            </a:r>
            <a:r>
              <a:rPr lang="en-GB" sz="3600" dirty="0">
                <a:solidFill>
                  <a:srgbClr val="3F3F3F"/>
                </a:solidFill>
                <a:latin typeface="Calibri"/>
                <a:cs typeface="Times New Roman"/>
              </a:rPr>
              <a:t> teacher (trained deep network) teaches a student (shallow network) inference.</a:t>
            </a:r>
            <a:endParaRPr lang="en-US" sz="3600" dirty="0">
              <a:solidFill>
                <a:srgbClr val="3F3F3F"/>
              </a:solidFill>
              <a:latin typeface="Calibri"/>
              <a:cs typeface="Times New Roman"/>
            </a:endParaRPr>
          </a:p>
        </p:txBody>
      </p:sp>
    </p:spTree>
    <p:extLst>
      <p:ext uri="{BB962C8B-B14F-4D97-AF65-F5344CB8AC3E}">
        <p14:creationId xmlns:p14="http://schemas.microsoft.com/office/powerpoint/2010/main" val="470733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376518" y="352490"/>
            <a:ext cx="8538882" cy="830956"/>
          </a:xfrm>
          <a:prstGeom prst="rect">
            <a:avLst/>
          </a:prstGeom>
          <a:noFill/>
          <a:ln>
            <a:noFill/>
          </a:ln>
        </p:spPr>
        <p:txBody>
          <a:bodyPr spcFirstLastPara="1" wrap="square" lIns="91425" tIns="45700" rIns="91425" bIns="45700" anchor="t" anchorCtr="0">
            <a:spAutoFit/>
          </a:bodyPr>
          <a:lstStyle/>
          <a:p>
            <a:pPr lvl="0" algn="ctr"/>
            <a:r>
              <a:rPr lang="en-GB" sz="4800" b="1" dirty="0">
                <a:solidFill>
                  <a:srgbClr val="58B897"/>
                </a:solidFill>
                <a:latin typeface="Nunito"/>
                <a:sym typeface="Nunito"/>
              </a:rPr>
              <a:t>Questions?</a:t>
            </a:r>
            <a:endParaRPr lang="en-US" sz="1100" dirty="0">
              <a:solidFill>
                <a:srgbClr val="58B897"/>
              </a:solidFill>
            </a:endParaRPr>
          </a:p>
        </p:txBody>
      </p:sp>
      <p:sp>
        <p:nvSpPr>
          <p:cNvPr id="4" name="Content Placeholder 2"/>
          <p:cNvSpPr txBox="1">
            <a:spLocks/>
          </p:cNvSpPr>
          <p:nvPr/>
        </p:nvSpPr>
        <p:spPr>
          <a:xfrm>
            <a:off x="838199" y="1987857"/>
            <a:ext cx="10515600" cy="4351338"/>
          </a:xfrm>
          <a:prstGeom prst="rect">
            <a:avLst/>
          </a:prstGeom>
        </p:spPr>
        <p:txBody>
          <a:bodyPr lIns="91440" tIns="45720" rIns="91440" bIns="4572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pPr>
            <a:endParaRPr lang="en-US" sz="3600" dirty="0">
              <a:solidFill>
                <a:schemeClr val="bg1"/>
              </a:solidFill>
            </a:endParaRPr>
          </a:p>
        </p:txBody>
      </p:sp>
      <p:pic>
        <p:nvPicPr>
          <p:cNvPr id="1026" name="Picture 2">
            <a:extLst>
              <a:ext uri="{FF2B5EF4-FFF2-40B4-BE49-F238E27FC236}">
                <a16:creationId xmlns:a16="http://schemas.microsoft.com/office/drawing/2014/main" id="{110D6164-434D-90A5-88D3-26B8C4BA5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586" y="1596712"/>
            <a:ext cx="4722826"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490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21"/>
          <p:cNvSpPr txBox="1"/>
          <p:nvPr/>
        </p:nvSpPr>
        <p:spPr>
          <a:xfrm>
            <a:off x="3621314" y="1844657"/>
            <a:ext cx="4949372"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a:solidFill>
                  <a:schemeClr val="lt1"/>
                </a:solidFill>
                <a:latin typeface="Nunito"/>
                <a:ea typeface="Nunito"/>
                <a:cs typeface="Nunito"/>
                <a:sym typeface="Nunito"/>
              </a:rPr>
              <a:t>Thanks!</a:t>
            </a:r>
            <a:endParaRPr/>
          </a:p>
        </p:txBody>
      </p:sp>
      <p:sp>
        <p:nvSpPr>
          <p:cNvPr id="1369" name="Google Shape;1369;p21"/>
          <p:cNvSpPr txBox="1"/>
          <p:nvPr/>
        </p:nvSpPr>
        <p:spPr>
          <a:xfrm>
            <a:off x="4195283" y="3158351"/>
            <a:ext cx="3802220"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dirty="0">
                <a:solidFill>
                  <a:schemeClr val="lt1"/>
                </a:solidFill>
                <a:latin typeface="Nunito Sans Black"/>
                <a:ea typeface="Nunito Sans Black"/>
                <a:cs typeface="Nunito Sans Black"/>
                <a:sym typeface="Nunito Sans Black"/>
              </a:rPr>
              <a:t>Rosario Catelli</a:t>
            </a:r>
            <a:endParaRPr dirty="0"/>
          </a:p>
        </p:txBody>
      </p:sp>
      <p:sp>
        <p:nvSpPr>
          <p:cNvPr id="1370" name="Google Shape;1370;p21"/>
          <p:cNvSpPr txBox="1"/>
          <p:nvPr/>
        </p:nvSpPr>
        <p:spPr>
          <a:xfrm>
            <a:off x="3621314" y="3926402"/>
            <a:ext cx="4949371"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lt1"/>
                </a:solidFill>
                <a:latin typeface="Nunito"/>
                <a:ea typeface="Nunito"/>
                <a:cs typeface="Nunito"/>
                <a:sym typeface="Nunito"/>
              </a:rPr>
              <a:t>Email: rosario.catelli@icar.cnr.it</a:t>
            </a:r>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B087-953B-20DB-1494-60E47A8CCF8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C87F70B-BAC7-C62E-2B88-B9CA5FE47A77}"/>
              </a:ext>
            </a:extLst>
          </p:cNvPr>
          <p:cNvSpPr txBox="1">
            <a:spLocks/>
          </p:cNvSpPr>
          <p:nvPr/>
        </p:nvSpPr>
        <p:spPr>
          <a:xfrm>
            <a:off x="2470113" y="759319"/>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History</a:t>
            </a:r>
            <a:endParaRPr lang="nl-NL" sz="4800" dirty="0">
              <a:latin typeface="Trade Gothic Inline" panose="020B0504030203020204" pitchFamily="34" charset="0"/>
            </a:endParaRPr>
          </a:p>
        </p:txBody>
      </p:sp>
      <p:sp>
        <p:nvSpPr>
          <p:cNvPr id="7" name="Title 1">
            <a:extLst>
              <a:ext uri="{FF2B5EF4-FFF2-40B4-BE49-F238E27FC236}">
                <a16:creationId xmlns:a16="http://schemas.microsoft.com/office/drawing/2014/main" id="{41334BCF-57B4-9579-AE38-4D659829CD81}"/>
              </a:ext>
            </a:extLst>
          </p:cNvPr>
          <p:cNvSpPr txBox="1">
            <a:spLocks/>
          </p:cNvSpPr>
          <p:nvPr/>
        </p:nvSpPr>
        <p:spPr>
          <a:xfrm>
            <a:off x="1126135" y="366651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LLM</a:t>
            </a:r>
            <a:endParaRPr lang="nl-NL" sz="4800" dirty="0">
              <a:latin typeface="Trade Gothic Inline" panose="020B0504030203020204" pitchFamily="34" charset="0"/>
            </a:endParaRPr>
          </a:p>
        </p:txBody>
      </p:sp>
      <p:sp>
        <p:nvSpPr>
          <p:cNvPr id="10" name="Title 1">
            <a:extLst>
              <a:ext uri="{FF2B5EF4-FFF2-40B4-BE49-F238E27FC236}">
                <a16:creationId xmlns:a16="http://schemas.microsoft.com/office/drawing/2014/main" id="{2EA7A4CF-1F17-A2FD-6743-74371F9F3EC8}"/>
              </a:ext>
            </a:extLst>
          </p:cNvPr>
          <p:cNvSpPr txBox="1">
            <a:spLocks/>
          </p:cNvSpPr>
          <p:nvPr/>
        </p:nvSpPr>
        <p:spPr>
          <a:xfrm>
            <a:off x="6161425" y="1625202"/>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Overview</a:t>
            </a:r>
            <a:endParaRPr lang="nl-NL" sz="4800" dirty="0">
              <a:latin typeface="Trade Gothic Inline" panose="020B0504030203020204" pitchFamily="34" charset="0"/>
            </a:endParaRPr>
          </a:p>
        </p:txBody>
      </p:sp>
      <p:sp>
        <p:nvSpPr>
          <p:cNvPr id="11" name="Title 1">
            <a:extLst>
              <a:ext uri="{FF2B5EF4-FFF2-40B4-BE49-F238E27FC236}">
                <a16:creationId xmlns:a16="http://schemas.microsoft.com/office/drawing/2014/main" id="{B92127F1-0213-0043-418A-FAD1DA52420A}"/>
              </a:ext>
            </a:extLst>
          </p:cNvPr>
          <p:cNvSpPr txBox="1">
            <a:spLocks/>
          </p:cNvSpPr>
          <p:nvPr/>
        </p:nvSpPr>
        <p:spPr>
          <a:xfrm>
            <a:off x="3786009" y="5112500"/>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Reinforcement learning</a:t>
            </a:r>
            <a:endParaRPr lang="nl-NL" sz="3600" dirty="0">
              <a:latin typeface="Trade Gothic Inline" panose="020B0504030203020204" pitchFamily="34" charset="0"/>
            </a:endParaRPr>
          </a:p>
        </p:txBody>
      </p:sp>
      <p:sp>
        <p:nvSpPr>
          <p:cNvPr id="12" name="Title 1">
            <a:extLst>
              <a:ext uri="{FF2B5EF4-FFF2-40B4-BE49-F238E27FC236}">
                <a16:creationId xmlns:a16="http://schemas.microsoft.com/office/drawing/2014/main" id="{EB361446-B66F-587A-F548-A8C1FBA5563A}"/>
              </a:ext>
            </a:extLst>
          </p:cNvPr>
          <p:cNvSpPr txBox="1">
            <a:spLocks/>
          </p:cNvSpPr>
          <p:nvPr/>
        </p:nvSpPr>
        <p:spPr>
          <a:xfrm>
            <a:off x="7649497" y="3071187"/>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Classical methods</a:t>
            </a:r>
          </a:p>
        </p:txBody>
      </p:sp>
      <p:sp>
        <p:nvSpPr>
          <p:cNvPr id="15" name="Title 1">
            <a:extLst>
              <a:ext uri="{FF2B5EF4-FFF2-40B4-BE49-F238E27FC236}">
                <a16:creationId xmlns:a16="http://schemas.microsoft.com/office/drawing/2014/main" id="{0B460698-FC98-2915-8571-685F90506B7D}"/>
              </a:ext>
            </a:extLst>
          </p:cNvPr>
          <p:cNvSpPr>
            <a:spLocks noGrp="1"/>
          </p:cNvSpPr>
          <p:nvPr>
            <p:ph type="ctrTitle"/>
          </p:nvPr>
        </p:nvSpPr>
        <p:spPr>
          <a:xfrm>
            <a:off x="-1209368" y="-343529"/>
            <a:ext cx="7305368" cy="1140389"/>
          </a:xfrm>
        </p:spPr>
        <p:txBody>
          <a:bodyPr>
            <a:normAutofit/>
          </a:bodyPr>
          <a:lstStyle/>
          <a:p>
            <a:r>
              <a:rPr lang="en-US" sz="3600" dirty="0">
                <a:latin typeface="Trade Gothic Inline" panose="020B0504030203020204" pitchFamily="34" charset="0"/>
              </a:rPr>
              <a:t>Machine learning</a:t>
            </a:r>
            <a:endParaRPr lang="nl-NL" sz="3600" dirty="0">
              <a:latin typeface="Trade Gothic Inline" panose="020B0504030203020204" pitchFamily="34" charset="0"/>
            </a:endParaRPr>
          </a:p>
        </p:txBody>
      </p:sp>
      <p:sp>
        <p:nvSpPr>
          <p:cNvPr id="16" name="Title 1">
            <a:extLst>
              <a:ext uri="{FF2B5EF4-FFF2-40B4-BE49-F238E27FC236}">
                <a16:creationId xmlns:a16="http://schemas.microsoft.com/office/drawing/2014/main" id="{46B3C762-BA54-C363-5A33-70D3394D46B5}"/>
              </a:ext>
            </a:extLst>
          </p:cNvPr>
          <p:cNvSpPr txBox="1">
            <a:spLocks/>
          </p:cNvSpPr>
          <p:nvPr/>
        </p:nvSpPr>
        <p:spPr>
          <a:xfrm>
            <a:off x="734610" y="2765591"/>
            <a:ext cx="3051399" cy="9384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NN</a:t>
            </a:r>
            <a:endParaRPr lang="nl-NL" sz="4800" dirty="0">
              <a:latin typeface="Trade Gothic Inline" panose="020B0504030203020204" pitchFamily="34" charset="0"/>
            </a:endParaRPr>
          </a:p>
        </p:txBody>
      </p:sp>
      <p:sp>
        <p:nvSpPr>
          <p:cNvPr id="3" name="Title 1">
            <a:extLst>
              <a:ext uri="{FF2B5EF4-FFF2-40B4-BE49-F238E27FC236}">
                <a16:creationId xmlns:a16="http://schemas.microsoft.com/office/drawing/2014/main" id="{0667D0E8-1A01-2F91-3759-16D067101C48}"/>
              </a:ext>
            </a:extLst>
          </p:cNvPr>
          <p:cNvSpPr txBox="1">
            <a:spLocks/>
          </p:cNvSpPr>
          <p:nvPr/>
        </p:nvSpPr>
        <p:spPr>
          <a:xfrm>
            <a:off x="7974368" y="5425674"/>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Edge AI</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1453266032"/>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6FDD41-19AC-F547-0DD5-98270F681D14}"/>
              </a:ext>
            </a:extLst>
          </p:cNvPr>
          <p:cNvPicPr>
            <a:picLocks noChangeAspect="1"/>
          </p:cNvPicPr>
          <p:nvPr/>
        </p:nvPicPr>
        <p:blipFill>
          <a:blip r:embed="rId2"/>
          <a:stretch>
            <a:fillRect/>
          </a:stretch>
        </p:blipFill>
        <p:spPr>
          <a:xfrm>
            <a:off x="-1" y="-1"/>
            <a:ext cx="6883077" cy="6858001"/>
          </a:xfrm>
          <a:prstGeom prst="rect">
            <a:avLst/>
          </a:prstGeom>
        </p:spPr>
      </p:pic>
      <p:sp>
        <p:nvSpPr>
          <p:cNvPr id="6" name="Title 1">
            <a:extLst>
              <a:ext uri="{FF2B5EF4-FFF2-40B4-BE49-F238E27FC236}">
                <a16:creationId xmlns:a16="http://schemas.microsoft.com/office/drawing/2014/main" id="{44F9D0DE-D145-AB7A-7A38-150EE244E658}"/>
              </a:ext>
            </a:extLst>
          </p:cNvPr>
          <p:cNvSpPr txBox="1">
            <a:spLocks/>
          </p:cNvSpPr>
          <p:nvPr/>
        </p:nvSpPr>
        <p:spPr>
          <a:xfrm>
            <a:off x="7527692" y="1864804"/>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Thank you for your attention!</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89655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A6699-4558-F19E-A648-EC3C6C0752F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1060B64-CA3F-B041-52FC-7D154E089F88}"/>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B05DFB48-C551-D0AE-B23C-0B4C2B76DC5F}"/>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2E61D57E-095B-D6B3-DD98-391CAE820523}"/>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A3B32FD2-CAC0-1644-0193-6A74EFD8382F}"/>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B7739A80-0CB3-03B9-3D49-91E88D713645}"/>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30A119C5-5E52-4237-2FDD-358E87832539}"/>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sp>
        <p:nvSpPr>
          <p:cNvPr id="6" name="TextBox 5">
            <a:extLst>
              <a:ext uri="{FF2B5EF4-FFF2-40B4-BE49-F238E27FC236}">
                <a16:creationId xmlns:a16="http://schemas.microsoft.com/office/drawing/2014/main" id="{4644A9AC-2152-76A2-F2A7-3B7E85445EE1}"/>
              </a:ext>
            </a:extLst>
          </p:cNvPr>
          <p:cNvSpPr txBox="1"/>
          <p:nvPr/>
        </p:nvSpPr>
        <p:spPr>
          <a:xfrm>
            <a:off x="1583639" y="2827232"/>
            <a:ext cx="7088413" cy="369332"/>
          </a:xfrm>
          <a:prstGeom prst="rect">
            <a:avLst/>
          </a:prstGeom>
          <a:noFill/>
        </p:spPr>
        <p:txBody>
          <a:bodyPr wrap="square" rtlCol="0">
            <a:spAutoFit/>
          </a:bodyPr>
          <a:lstStyle/>
          <a:p>
            <a:r>
              <a:rPr lang="en-US" dirty="0"/>
              <a:t>1980 – Rise of expert systems (tree based)</a:t>
            </a:r>
            <a:endParaRPr lang="nl-NL" dirty="0"/>
          </a:p>
        </p:txBody>
      </p:sp>
      <p:sp>
        <p:nvSpPr>
          <p:cNvPr id="10" name="TextBox 9">
            <a:extLst>
              <a:ext uri="{FF2B5EF4-FFF2-40B4-BE49-F238E27FC236}">
                <a16:creationId xmlns:a16="http://schemas.microsoft.com/office/drawing/2014/main" id="{40E55668-2147-7AF3-71A2-6D74C0E30813}"/>
              </a:ext>
            </a:extLst>
          </p:cNvPr>
          <p:cNvSpPr txBox="1"/>
          <p:nvPr/>
        </p:nvSpPr>
        <p:spPr>
          <a:xfrm>
            <a:off x="1944355" y="3281083"/>
            <a:ext cx="7088413" cy="369332"/>
          </a:xfrm>
          <a:prstGeom prst="rect">
            <a:avLst/>
          </a:prstGeom>
          <a:noFill/>
        </p:spPr>
        <p:txBody>
          <a:bodyPr wrap="square" rtlCol="0">
            <a:spAutoFit/>
          </a:bodyPr>
          <a:lstStyle/>
          <a:p>
            <a:r>
              <a:rPr lang="en-US" dirty="0"/>
              <a:t>1987 – Second AI “winter”</a:t>
            </a:r>
            <a:endParaRPr lang="nl-NL" dirty="0"/>
          </a:p>
        </p:txBody>
      </p:sp>
      <p:sp>
        <p:nvSpPr>
          <p:cNvPr id="7" name="TextBox 6">
            <a:extLst>
              <a:ext uri="{FF2B5EF4-FFF2-40B4-BE49-F238E27FC236}">
                <a16:creationId xmlns:a16="http://schemas.microsoft.com/office/drawing/2014/main" id="{6705033D-EFC6-A39E-D88C-3C1A0EF306EB}"/>
              </a:ext>
            </a:extLst>
          </p:cNvPr>
          <p:cNvSpPr txBox="1"/>
          <p:nvPr/>
        </p:nvSpPr>
        <p:spPr>
          <a:xfrm>
            <a:off x="2303232" y="3734934"/>
            <a:ext cx="7088413" cy="369332"/>
          </a:xfrm>
          <a:prstGeom prst="rect">
            <a:avLst/>
          </a:prstGeom>
          <a:noFill/>
        </p:spPr>
        <p:txBody>
          <a:bodyPr wrap="square" rtlCol="0">
            <a:spAutoFit/>
          </a:bodyPr>
          <a:lstStyle/>
          <a:p>
            <a:r>
              <a:rPr lang="en-US" dirty="0"/>
              <a:t>1991 – Bart Bozon AI practicum... </a:t>
            </a:r>
            <a:endParaRPr lang="nl-NL" dirty="0"/>
          </a:p>
        </p:txBody>
      </p:sp>
      <p:pic>
        <p:nvPicPr>
          <p:cNvPr id="5124" name="Picture 4" descr="Sparse Autoencoder Neural Networks - How to Utilise Sparsity for Robust  Information Encoding | Towards Data Science">
            <a:extLst>
              <a:ext uri="{FF2B5EF4-FFF2-40B4-BE49-F238E27FC236}">
                <a16:creationId xmlns:a16="http://schemas.microsoft.com/office/drawing/2014/main" id="{CA748C7D-D136-5D3F-2C84-41AA0525C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206" y="0"/>
            <a:ext cx="6390968" cy="52072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717E805-5DFE-C21E-87CF-2C6C2E80860E}"/>
              </a:ext>
            </a:extLst>
          </p:cNvPr>
          <p:cNvPicPr>
            <a:picLocks noChangeAspect="1"/>
          </p:cNvPicPr>
          <p:nvPr/>
        </p:nvPicPr>
        <p:blipFill>
          <a:blip r:embed="rId3"/>
          <a:stretch>
            <a:fillRect/>
          </a:stretch>
        </p:blipFill>
        <p:spPr>
          <a:xfrm>
            <a:off x="3852550" y="4352156"/>
            <a:ext cx="1589606" cy="2244348"/>
          </a:xfrm>
          <a:prstGeom prst="rect">
            <a:avLst/>
          </a:prstGeom>
        </p:spPr>
      </p:pic>
    </p:spTree>
    <p:extLst>
      <p:ext uri="{BB962C8B-B14F-4D97-AF65-F5344CB8AC3E}">
        <p14:creationId xmlns:p14="http://schemas.microsoft.com/office/powerpoint/2010/main" val="87952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3A534-8647-4CEC-F87C-51F3A76BCF0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69F64D1-1582-C3B3-15DA-4FE29072EC4A}"/>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C5708CB9-E1CE-7946-4068-C91A5D7FAB0C}"/>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9FAE330A-09EB-EB16-FBCC-BFB716E61DD9}"/>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0B04CC32-76DF-86CF-0688-80C26353026C}"/>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A532A273-8E08-B1EE-6F26-9E31B230DE6A}"/>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AD79CCAA-591C-F0D6-472C-5F7489639AD0}"/>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sp>
        <p:nvSpPr>
          <p:cNvPr id="6" name="TextBox 5">
            <a:extLst>
              <a:ext uri="{FF2B5EF4-FFF2-40B4-BE49-F238E27FC236}">
                <a16:creationId xmlns:a16="http://schemas.microsoft.com/office/drawing/2014/main" id="{D273FD8B-239A-9105-EB1C-2C5FA9AEE827}"/>
              </a:ext>
            </a:extLst>
          </p:cNvPr>
          <p:cNvSpPr txBox="1"/>
          <p:nvPr/>
        </p:nvSpPr>
        <p:spPr>
          <a:xfrm>
            <a:off x="1583639" y="2827232"/>
            <a:ext cx="7088413" cy="369332"/>
          </a:xfrm>
          <a:prstGeom prst="rect">
            <a:avLst/>
          </a:prstGeom>
          <a:noFill/>
        </p:spPr>
        <p:txBody>
          <a:bodyPr wrap="square" rtlCol="0">
            <a:spAutoFit/>
          </a:bodyPr>
          <a:lstStyle/>
          <a:p>
            <a:r>
              <a:rPr lang="en-US" dirty="0"/>
              <a:t>1980 – Rise of expert systems (tree based)</a:t>
            </a:r>
            <a:endParaRPr lang="nl-NL" dirty="0"/>
          </a:p>
        </p:txBody>
      </p:sp>
      <p:sp>
        <p:nvSpPr>
          <p:cNvPr id="10" name="TextBox 9">
            <a:extLst>
              <a:ext uri="{FF2B5EF4-FFF2-40B4-BE49-F238E27FC236}">
                <a16:creationId xmlns:a16="http://schemas.microsoft.com/office/drawing/2014/main" id="{2CEE18FC-4896-01AB-4AB5-F0298E503703}"/>
              </a:ext>
            </a:extLst>
          </p:cNvPr>
          <p:cNvSpPr txBox="1"/>
          <p:nvPr/>
        </p:nvSpPr>
        <p:spPr>
          <a:xfrm>
            <a:off x="1944355" y="3281083"/>
            <a:ext cx="7088413" cy="369332"/>
          </a:xfrm>
          <a:prstGeom prst="rect">
            <a:avLst/>
          </a:prstGeom>
          <a:noFill/>
        </p:spPr>
        <p:txBody>
          <a:bodyPr wrap="square" rtlCol="0">
            <a:spAutoFit/>
          </a:bodyPr>
          <a:lstStyle/>
          <a:p>
            <a:r>
              <a:rPr lang="en-US" dirty="0"/>
              <a:t>1987 – Second AI “winter”</a:t>
            </a:r>
            <a:endParaRPr lang="nl-NL" dirty="0"/>
          </a:p>
        </p:txBody>
      </p:sp>
      <p:sp>
        <p:nvSpPr>
          <p:cNvPr id="7" name="TextBox 6">
            <a:extLst>
              <a:ext uri="{FF2B5EF4-FFF2-40B4-BE49-F238E27FC236}">
                <a16:creationId xmlns:a16="http://schemas.microsoft.com/office/drawing/2014/main" id="{7BC79D1E-FB3D-8C2F-0859-B470CCB12A9C}"/>
              </a:ext>
            </a:extLst>
          </p:cNvPr>
          <p:cNvSpPr txBox="1"/>
          <p:nvPr/>
        </p:nvSpPr>
        <p:spPr>
          <a:xfrm>
            <a:off x="2303232" y="3734934"/>
            <a:ext cx="7088413" cy="369332"/>
          </a:xfrm>
          <a:prstGeom prst="rect">
            <a:avLst/>
          </a:prstGeom>
          <a:noFill/>
        </p:spPr>
        <p:txBody>
          <a:bodyPr wrap="square" rtlCol="0">
            <a:spAutoFit/>
          </a:bodyPr>
          <a:lstStyle/>
          <a:p>
            <a:r>
              <a:rPr lang="en-US" dirty="0"/>
              <a:t>1991 – Bart Bozon AI practicum... </a:t>
            </a:r>
            <a:endParaRPr lang="nl-NL" dirty="0"/>
          </a:p>
        </p:txBody>
      </p:sp>
      <p:sp>
        <p:nvSpPr>
          <p:cNvPr id="11" name="TextBox 10">
            <a:extLst>
              <a:ext uri="{FF2B5EF4-FFF2-40B4-BE49-F238E27FC236}">
                <a16:creationId xmlns:a16="http://schemas.microsoft.com/office/drawing/2014/main" id="{8D72E598-6490-8FD5-3FAB-E8140C3825F4}"/>
              </a:ext>
            </a:extLst>
          </p:cNvPr>
          <p:cNvSpPr txBox="1"/>
          <p:nvPr/>
        </p:nvSpPr>
        <p:spPr>
          <a:xfrm>
            <a:off x="2551793" y="4188785"/>
            <a:ext cx="7088413" cy="369332"/>
          </a:xfrm>
          <a:prstGeom prst="rect">
            <a:avLst/>
          </a:prstGeom>
          <a:noFill/>
        </p:spPr>
        <p:txBody>
          <a:bodyPr wrap="square" rtlCol="0">
            <a:spAutoFit/>
          </a:bodyPr>
          <a:lstStyle/>
          <a:p>
            <a:r>
              <a:rPr lang="en-US" dirty="0"/>
              <a:t>1997 – IBM’s Deep Blue defeats world chess champion Garry Kasparov</a:t>
            </a:r>
            <a:endParaRPr lang="nl-NL" dirty="0"/>
          </a:p>
        </p:txBody>
      </p:sp>
      <p:pic>
        <p:nvPicPr>
          <p:cNvPr id="6146" name="Picture 2" descr="Twenty years on from Deep Blue vs Kasparov: how a chess match started the  big data revolution">
            <a:extLst>
              <a:ext uri="{FF2B5EF4-FFF2-40B4-BE49-F238E27FC236}">
                <a16:creationId xmlns:a16="http://schemas.microsoft.com/office/drawing/2014/main" id="{93C1C783-EE6E-E745-EBC6-EBCA54923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271" y="4654523"/>
            <a:ext cx="4473355" cy="220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07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58A47-9090-36E5-79CC-7A468D1257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D63EEF-6A18-C617-3932-324E6E35084C}"/>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621138C8-DD9B-0EE1-EF1F-C5FA19D047F8}"/>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E6B57CE4-661D-8A95-AB08-76B812DA4581}"/>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C63D07A8-C15F-4D65-C338-D9B921B07EE9}"/>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03804A45-EFDF-1560-D403-0F5945191E83}"/>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6324960D-9AF0-AF74-30F3-AB6A75730AD8}"/>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sp>
        <p:nvSpPr>
          <p:cNvPr id="6" name="TextBox 5">
            <a:extLst>
              <a:ext uri="{FF2B5EF4-FFF2-40B4-BE49-F238E27FC236}">
                <a16:creationId xmlns:a16="http://schemas.microsoft.com/office/drawing/2014/main" id="{C68EB99F-47BF-AC6E-1CF3-C6D46A43B54C}"/>
              </a:ext>
            </a:extLst>
          </p:cNvPr>
          <p:cNvSpPr txBox="1"/>
          <p:nvPr/>
        </p:nvSpPr>
        <p:spPr>
          <a:xfrm>
            <a:off x="1583639" y="2827232"/>
            <a:ext cx="7088413" cy="369332"/>
          </a:xfrm>
          <a:prstGeom prst="rect">
            <a:avLst/>
          </a:prstGeom>
          <a:noFill/>
        </p:spPr>
        <p:txBody>
          <a:bodyPr wrap="square" rtlCol="0">
            <a:spAutoFit/>
          </a:bodyPr>
          <a:lstStyle/>
          <a:p>
            <a:r>
              <a:rPr lang="en-US" dirty="0"/>
              <a:t>1980 – Rise of expert systems (tree based)</a:t>
            </a:r>
            <a:endParaRPr lang="nl-NL" dirty="0"/>
          </a:p>
        </p:txBody>
      </p:sp>
      <p:sp>
        <p:nvSpPr>
          <p:cNvPr id="10" name="TextBox 9">
            <a:extLst>
              <a:ext uri="{FF2B5EF4-FFF2-40B4-BE49-F238E27FC236}">
                <a16:creationId xmlns:a16="http://schemas.microsoft.com/office/drawing/2014/main" id="{0518B46C-05D1-CB00-3453-991C1633C567}"/>
              </a:ext>
            </a:extLst>
          </p:cNvPr>
          <p:cNvSpPr txBox="1"/>
          <p:nvPr/>
        </p:nvSpPr>
        <p:spPr>
          <a:xfrm>
            <a:off x="1944355" y="3281083"/>
            <a:ext cx="7088413" cy="369332"/>
          </a:xfrm>
          <a:prstGeom prst="rect">
            <a:avLst/>
          </a:prstGeom>
          <a:noFill/>
        </p:spPr>
        <p:txBody>
          <a:bodyPr wrap="square" rtlCol="0">
            <a:spAutoFit/>
          </a:bodyPr>
          <a:lstStyle/>
          <a:p>
            <a:r>
              <a:rPr lang="en-US" dirty="0"/>
              <a:t>1987 – Second AI “winter”</a:t>
            </a:r>
            <a:endParaRPr lang="nl-NL" dirty="0"/>
          </a:p>
        </p:txBody>
      </p:sp>
      <p:sp>
        <p:nvSpPr>
          <p:cNvPr id="7" name="TextBox 6">
            <a:extLst>
              <a:ext uri="{FF2B5EF4-FFF2-40B4-BE49-F238E27FC236}">
                <a16:creationId xmlns:a16="http://schemas.microsoft.com/office/drawing/2014/main" id="{1B23E926-BC0B-2FAC-F199-2BF04FC68CEF}"/>
              </a:ext>
            </a:extLst>
          </p:cNvPr>
          <p:cNvSpPr txBox="1"/>
          <p:nvPr/>
        </p:nvSpPr>
        <p:spPr>
          <a:xfrm>
            <a:off x="2303232" y="3734934"/>
            <a:ext cx="7088413" cy="369332"/>
          </a:xfrm>
          <a:prstGeom prst="rect">
            <a:avLst/>
          </a:prstGeom>
          <a:noFill/>
        </p:spPr>
        <p:txBody>
          <a:bodyPr wrap="square" rtlCol="0">
            <a:spAutoFit/>
          </a:bodyPr>
          <a:lstStyle/>
          <a:p>
            <a:r>
              <a:rPr lang="en-US" dirty="0"/>
              <a:t>1991 – Bart Bozon AI practicum... </a:t>
            </a:r>
            <a:endParaRPr lang="nl-NL" dirty="0"/>
          </a:p>
        </p:txBody>
      </p:sp>
      <p:sp>
        <p:nvSpPr>
          <p:cNvPr id="11" name="TextBox 10">
            <a:extLst>
              <a:ext uri="{FF2B5EF4-FFF2-40B4-BE49-F238E27FC236}">
                <a16:creationId xmlns:a16="http://schemas.microsoft.com/office/drawing/2014/main" id="{F556DEC8-8593-B40C-2338-E05CEBB88FB9}"/>
              </a:ext>
            </a:extLst>
          </p:cNvPr>
          <p:cNvSpPr txBox="1"/>
          <p:nvPr/>
        </p:nvSpPr>
        <p:spPr>
          <a:xfrm>
            <a:off x="2551793" y="4188785"/>
            <a:ext cx="7088413" cy="369332"/>
          </a:xfrm>
          <a:prstGeom prst="rect">
            <a:avLst/>
          </a:prstGeom>
          <a:noFill/>
        </p:spPr>
        <p:txBody>
          <a:bodyPr wrap="square" rtlCol="0">
            <a:spAutoFit/>
          </a:bodyPr>
          <a:lstStyle/>
          <a:p>
            <a:r>
              <a:rPr lang="en-US" dirty="0"/>
              <a:t>1997 – IBM’s Deep Blue defeats world chess champion Garry Kasparov</a:t>
            </a:r>
            <a:endParaRPr lang="nl-NL" dirty="0"/>
          </a:p>
        </p:txBody>
      </p:sp>
      <p:sp>
        <p:nvSpPr>
          <p:cNvPr id="12" name="TextBox 11">
            <a:extLst>
              <a:ext uri="{FF2B5EF4-FFF2-40B4-BE49-F238E27FC236}">
                <a16:creationId xmlns:a16="http://schemas.microsoft.com/office/drawing/2014/main" id="{34F8E978-CAD0-EAD0-B8E3-1DCBD6C01574}"/>
              </a:ext>
            </a:extLst>
          </p:cNvPr>
          <p:cNvSpPr txBox="1"/>
          <p:nvPr/>
        </p:nvSpPr>
        <p:spPr>
          <a:xfrm>
            <a:off x="2837252" y="4642636"/>
            <a:ext cx="7088413" cy="369332"/>
          </a:xfrm>
          <a:prstGeom prst="rect">
            <a:avLst/>
          </a:prstGeom>
          <a:noFill/>
        </p:spPr>
        <p:txBody>
          <a:bodyPr wrap="square" rtlCol="0">
            <a:spAutoFit/>
          </a:bodyPr>
          <a:lstStyle/>
          <a:p>
            <a:r>
              <a:rPr lang="en-US" dirty="0"/>
              <a:t>1995 – 2000 Internet....</a:t>
            </a:r>
            <a:endParaRPr lang="nl-NL" dirty="0"/>
          </a:p>
        </p:txBody>
      </p:sp>
      <p:pic>
        <p:nvPicPr>
          <p:cNvPr id="7170" name="Picture 2" descr="Life beyond the meme: what happens after you go viral - BBC Three">
            <a:extLst>
              <a:ext uri="{FF2B5EF4-FFF2-40B4-BE49-F238E27FC236}">
                <a16:creationId xmlns:a16="http://schemas.microsoft.com/office/drawing/2014/main" id="{CA56BAA8-08D6-A0F8-8E6C-57D213E61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503" y="3950250"/>
            <a:ext cx="4997865" cy="28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66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239A8-C174-3C46-8943-94C18243D3E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D3F669E-A192-FF15-E9FD-EA287566B4FE}"/>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65CFBE70-0215-43DC-D329-F5A1A9C60D0A}"/>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944C6EB1-D54E-D01B-F2B5-BA30056FAF0D}"/>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B185B161-E119-19A1-F54F-AAEB062D44E5}"/>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6D631C75-F03E-338F-3EC3-A6FE0941F420}"/>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DDBBC35C-A47B-AE88-A64F-4E1B2C1E1384}"/>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sp>
        <p:nvSpPr>
          <p:cNvPr id="6" name="TextBox 5">
            <a:extLst>
              <a:ext uri="{FF2B5EF4-FFF2-40B4-BE49-F238E27FC236}">
                <a16:creationId xmlns:a16="http://schemas.microsoft.com/office/drawing/2014/main" id="{BD3BAE7F-CD65-855E-63DD-98029F81DDF4}"/>
              </a:ext>
            </a:extLst>
          </p:cNvPr>
          <p:cNvSpPr txBox="1"/>
          <p:nvPr/>
        </p:nvSpPr>
        <p:spPr>
          <a:xfrm>
            <a:off x="1583639" y="2827232"/>
            <a:ext cx="7088413" cy="369332"/>
          </a:xfrm>
          <a:prstGeom prst="rect">
            <a:avLst/>
          </a:prstGeom>
          <a:noFill/>
        </p:spPr>
        <p:txBody>
          <a:bodyPr wrap="square" rtlCol="0">
            <a:spAutoFit/>
          </a:bodyPr>
          <a:lstStyle/>
          <a:p>
            <a:r>
              <a:rPr lang="en-US" dirty="0"/>
              <a:t>1980 – Rise of expert systems (tree based)</a:t>
            </a:r>
            <a:endParaRPr lang="nl-NL" dirty="0"/>
          </a:p>
        </p:txBody>
      </p:sp>
      <p:sp>
        <p:nvSpPr>
          <p:cNvPr id="10" name="TextBox 9">
            <a:extLst>
              <a:ext uri="{FF2B5EF4-FFF2-40B4-BE49-F238E27FC236}">
                <a16:creationId xmlns:a16="http://schemas.microsoft.com/office/drawing/2014/main" id="{7D1C4796-C045-52BE-C68B-8566DA74A551}"/>
              </a:ext>
            </a:extLst>
          </p:cNvPr>
          <p:cNvSpPr txBox="1"/>
          <p:nvPr/>
        </p:nvSpPr>
        <p:spPr>
          <a:xfrm>
            <a:off x="1944355" y="3281083"/>
            <a:ext cx="7088413" cy="369332"/>
          </a:xfrm>
          <a:prstGeom prst="rect">
            <a:avLst/>
          </a:prstGeom>
          <a:noFill/>
        </p:spPr>
        <p:txBody>
          <a:bodyPr wrap="square" rtlCol="0">
            <a:spAutoFit/>
          </a:bodyPr>
          <a:lstStyle/>
          <a:p>
            <a:r>
              <a:rPr lang="en-US" dirty="0"/>
              <a:t>1987 – Second AI “winter”</a:t>
            </a:r>
            <a:endParaRPr lang="nl-NL" dirty="0"/>
          </a:p>
        </p:txBody>
      </p:sp>
      <p:sp>
        <p:nvSpPr>
          <p:cNvPr id="7" name="TextBox 6">
            <a:extLst>
              <a:ext uri="{FF2B5EF4-FFF2-40B4-BE49-F238E27FC236}">
                <a16:creationId xmlns:a16="http://schemas.microsoft.com/office/drawing/2014/main" id="{4B138229-3B2B-BDC3-0264-2EDF6D515B23}"/>
              </a:ext>
            </a:extLst>
          </p:cNvPr>
          <p:cNvSpPr txBox="1"/>
          <p:nvPr/>
        </p:nvSpPr>
        <p:spPr>
          <a:xfrm>
            <a:off x="2303232" y="3734934"/>
            <a:ext cx="7088413" cy="369332"/>
          </a:xfrm>
          <a:prstGeom prst="rect">
            <a:avLst/>
          </a:prstGeom>
          <a:noFill/>
        </p:spPr>
        <p:txBody>
          <a:bodyPr wrap="square" rtlCol="0">
            <a:spAutoFit/>
          </a:bodyPr>
          <a:lstStyle/>
          <a:p>
            <a:r>
              <a:rPr lang="en-US" dirty="0"/>
              <a:t>1991 – Bart Bozon AI practicum... </a:t>
            </a:r>
            <a:endParaRPr lang="nl-NL" dirty="0"/>
          </a:p>
        </p:txBody>
      </p:sp>
      <p:sp>
        <p:nvSpPr>
          <p:cNvPr id="11" name="TextBox 10">
            <a:extLst>
              <a:ext uri="{FF2B5EF4-FFF2-40B4-BE49-F238E27FC236}">
                <a16:creationId xmlns:a16="http://schemas.microsoft.com/office/drawing/2014/main" id="{6B712C99-806B-2E41-4487-9D50A530154B}"/>
              </a:ext>
            </a:extLst>
          </p:cNvPr>
          <p:cNvSpPr txBox="1"/>
          <p:nvPr/>
        </p:nvSpPr>
        <p:spPr>
          <a:xfrm>
            <a:off x="2551793" y="4188785"/>
            <a:ext cx="7088413" cy="369332"/>
          </a:xfrm>
          <a:prstGeom prst="rect">
            <a:avLst/>
          </a:prstGeom>
          <a:noFill/>
        </p:spPr>
        <p:txBody>
          <a:bodyPr wrap="square" rtlCol="0">
            <a:spAutoFit/>
          </a:bodyPr>
          <a:lstStyle/>
          <a:p>
            <a:r>
              <a:rPr lang="en-US" dirty="0"/>
              <a:t>1997 – IBM’s Deep Blue defeats world chess champion Garry Kasparov</a:t>
            </a:r>
            <a:endParaRPr lang="nl-NL" dirty="0"/>
          </a:p>
        </p:txBody>
      </p:sp>
      <p:sp>
        <p:nvSpPr>
          <p:cNvPr id="12" name="TextBox 11">
            <a:extLst>
              <a:ext uri="{FF2B5EF4-FFF2-40B4-BE49-F238E27FC236}">
                <a16:creationId xmlns:a16="http://schemas.microsoft.com/office/drawing/2014/main" id="{63825F8D-2F18-75D9-7BD2-0354947191ED}"/>
              </a:ext>
            </a:extLst>
          </p:cNvPr>
          <p:cNvSpPr txBox="1"/>
          <p:nvPr/>
        </p:nvSpPr>
        <p:spPr>
          <a:xfrm>
            <a:off x="2837252" y="4642636"/>
            <a:ext cx="7088413" cy="369332"/>
          </a:xfrm>
          <a:prstGeom prst="rect">
            <a:avLst/>
          </a:prstGeom>
          <a:noFill/>
        </p:spPr>
        <p:txBody>
          <a:bodyPr wrap="square" rtlCol="0">
            <a:spAutoFit/>
          </a:bodyPr>
          <a:lstStyle/>
          <a:p>
            <a:r>
              <a:rPr lang="en-US" dirty="0"/>
              <a:t>1995 – 2000 Internet....</a:t>
            </a:r>
            <a:endParaRPr lang="nl-NL" dirty="0"/>
          </a:p>
        </p:txBody>
      </p:sp>
      <p:sp>
        <p:nvSpPr>
          <p:cNvPr id="13" name="TextBox 12">
            <a:extLst>
              <a:ext uri="{FF2B5EF4-FFF2-40B4-BE49-F238E27FC236}">
                <a16:creationId xmlns:a16="http://schemas.microsoft.com/office/drawing/2014/main" id="{826A91FB-B815-A264-2654-5570A4E9A70F}"/>
              </a:ext>
            </a:extLst>
          </p:cNvPr>
          <p:cNvSpPr txBox="1"/>
          <p:nvPr/>
        </p:nvSpPr>
        <p:spPr>
          <a:xfrm>
            <a:off x="3196130" y="5096487"/>
            <a:ext cx="7088413" cy="369332"/>
          </a:xfrm>
          <a:prstGeom prst="rect">
            <a:avLst/>
          </a:prstGeom>
          <a:noFill/>
        </p:spPr>
        <p:txBody>
          <a:bodyPr wrap="square" rtlCol="0">
            <a:spAutoFit/>
          </a:bodyPr>
          <a:lstStyle/>
          <a:p>
            <a:r>
              <a:rPr lang="en-US" dirty="0"/>
              <a:t>2002 – Google hegemony,  “big data”  starts...</a:t>
            </a:r>
            <a:endParaRPr lang="nl-NL" dirty="0"/>
          </a:p>
        </p:txBody>
      </p:sp>
      <p:pic>
        <p:nvPicPr>
          <p:cNvPr id="8194" name="Picture 2" descr="Infographic: How Many Websites Are There? | Statista">
            <a:extLst>
              <a:ext uri="{FF2B5EF4-FFF2-40B4-BE49-F238E27FC236}">
                <a16:creationId xmlns:a16="http://schemas.microsoft.com/office/drawing/2014/main" id="{11B66BD9-B0A1-647E-66CE-BA649E6C2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433" y="0"/>
            <a:ext cx="4941819" cy="494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30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F65E9-76B3-9E50-F44E-8953F0CB681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A1010DA-F890-B017-02AE-C84411A09826}"/>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6B17A456-480E-194B-F2C1-90F8B50EDF3A}"/>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B1433917-D09B-E241-F465-E8640E8B6801}"/>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988895CA-C975-2ED9-9EEE-3FBC817D2FDC}"/>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394E0DB6-1FC2-844E-F28B-74CFBBA617F5}"/>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BBB2ED32-28B7-A8E9-7139-862308325256}"/>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sp>
        <p:nvSpPr>
          <p:cNvPr id="6" name="TextBox 5">
            <a:extLst>
              <a:ext uri="{FF2B5EF4-FFF2-40B4-BE49-F238E27FC236}">
                <a16:creationId xmlns:a16="http://schemas.microsoft.com/office/drawing/2014/main" id="{5734DD83-0B0C-9CFA-D86C-06FD89AE8A39}"/>
              </a:ext>
            </a:extLst>
          </p:cNvPr>
          <p:cNvSpPr txBox="1"/>
          <p:nvPr/>
        </p:nvSpPr>
        <p:spPr>
          <a:xfrm>
            <a:off x="1583639" y="2827232"/>
            <a:ext cx="7088413" cy="369332"/>
          </a:xfrm>
          <a:prstGeom prst="rect">
            <a:avLst/>
          </a:prstGeom>
          <a:noFill/>
        </p:spPr>
        <p:txBody>
          <a:bodyPr wrap="square" rtlCol="0">
            <a:spAutoFit/>
          </a:bodyPr>
          <a:lstStyle/>
          <a:p>
            <a:r>
              <a:rPr lang="en-US" dirty="0"/>
              <a:t>1980 – Rise of expert systems (tree based)</a:t>
            </a:r>
            <a:endParaRPr lang="nl-NL" dirty="0"/>
          </a:p>
        </p:txBody>
      </p:sp>
      <p:sp>
        <p:nvSpPr>
          <p:cNvPr id="10" name="TextBox 9">
            <a:extLst>
              <a:ext uri="{FF2B5EF4-FFF2-40B4-BE49-F238E27FC236}">
                <a16:creationId xmlns:a16="http://schemas.microsoft.com/office/drawing/2014/main" id="{0FDCC7FE-91B6-D60C-339C-8E73C531D169}"/>
              </a:ext>
            </a:extLst>
          </p:cNvPr>
          <p:cNvSpPr txBox="1"/>
          <p:nvPr/>
        </p:nvSpPr>
        <p:spPr>
          <a:xfrm>
            <a:off x="1944355" y="3281083"/>
            <a:ext cx="7088413" cy="369332"/>
          </a:xfrm>
          <a:prstGeom prst="rect">
            <a:avLst/>
          </a:prstGeom>
          <a:noFill/>
        </p:spPr>
        <p:txBody>
          <a:bodyPr wrap="square" rtlCol="0">
            <a:spAutoFit/>
          </a:bodyPr>
          <a:lstStyle/>
          <a:p>
            <a:r>
              <a:rPr lang="en-US" dirty="0"/>
              <a:t>1987 – Second AI “winter”</a:t>
            </a:r>
            <a:endParaRPr lang="nl-NL" dirty="0"/>
          </a:p>
        </p:txBody>
      </p:sp>
      <p:sp>
        <p:nvSpPr>
          <p:cNvPr id="7" name="TextBox 6">
            <a:extLst>
              <a:ext uri="{FF2B5EF4-FFF2-40B4-BE49-F238E27FC236}">
                <a16:creationId xmlns:a16="http://schemas.microsoft.com/office/drawing/2014/main" id="{10A4ACD5-0AC2-F4DD-0E28-13009CE79A2F}"/>
              </a:ext>
            </a:extLst>
          </p:cNvPr>
          <p:cNvSpPr txBox="1"/>
          <p:nvPr/>
        </p:nvSpPr>
        <p:spPr>
          <a:xfrm>
            <a:off x="2303232" y="3734934"/>
            <a:ext cx="7088413" cy="369332"/>
          </a:xfrm>
          <a:prstGeom prst="rect">
            <a:avLst/>
          </a:prstGeom>
          <a:noFill/>
        </p:spPr>
        <p:txBody>
          <a:bodyPr wrap="square" rtlCol="0">
            <a:spAutoFit/>
          </a:bodyPr>
          <a:lstStyle/>
          <a:p>
            <a:r>
              <a:rPr lang="en-US" dirty="0"/>
              <a:t>1991 – Bart Bozon AI practicum... </a:t>
            </a:r>
            <a:endParaRPr lang="nl-NL" dirty="0"/>
          </a:p>
        </p:txBody>
      </p:sp>
      <p:sp>
        <p:nvSpPr>
          <p:cNvPr id="11" name="TextBox 10">
            <a:extLst>
              <a:ext uri="{FF2B5EF4-FFF2-40B4-BE49-F238E27FC236}">
                <a16:creationId xmlns:a16="http://schemas.microsoft.com/office/drawing/2014/main" id="{5F4F76AC-F74F-628A-F8AD-6991267DC418}"/>
              </a:ext>
            </a:extLst>
          </p:cNvPr>
          <p:cNvSpPr txBox="1"/>
          <p:nvPr/>
        </p:nvSpPr>
        <p:spPr>
          <a:xfrm>
            <a:off x="2551793" y="4188785"/>
            <a:ext cx="7088413" cy="369332"/>
          </a:xfrm>
          <a:prstGeom prst="rect">
            <a:avLst/>
          </a:prstGeom>
          <a:noFill/>
        </p:spPr>
        <p:txBody>
          <a:bodyPr wrap="square" rtlCol="0">
            <a:spAutoFit/>
          </a:bodyPr>
          <a:lstStyle/>
          <a:p>
            <a:r>
              <a:rPr lang="en-US" dirty="0"/>
              <a:t>1997 – IBM’s Deep Blue defeats world chess champion Garry Kasparov</a:t>
            </a:r>
            <a:endParaRPr lang="nl-NL" dirty="0"/>
          </a:p>
        </p:txBody>
      </p:sp>
      <p:sp>
        <p:nvSpPr>
          <p:cNvPr id="12" name="TextBox 11">
            <a:extLst>
              <a:ext uri="{FF2B5EF4-FFF2-40B4-BE49-F238E27FC236}">
                <a16:creationId xmlns:a16="http://schemas.microsoft.com/office/drawing/2014/main" id="{2BD724BD-934B-21C5-9299-D7C2C210BD9D}"/>
              </a:ext>
            </a:extLst>
          </p:cNvPr>
          <p:cNvSpPr txBox="1"/>
          <p:nvPr/>
        </p:nvSpPr>
        <p:spPr>
          <a:xfrm>
            <a:off x="2837252" y="4642636"/>
            <a:ext cx="7088413" cy="369332"/>
          </a:xfrm>
          <a:prstGeom prst="rect">
            <a:avLst/>
          </a:prstGeom>
          <a:noFill/>
        </p:spPr>
        <p:txBody>
          <a:bodyPr wrap="square" rtlCol="0">
            <a:spAutoFit/>
          </a:bodyPr>
          <a:lstStyle/>
          <a:p>
            <a:r>
              <a:rPr lang="en-US" dirty="0"/>
              <a:t>1995 – 2000 Internet....</a:t>
            </a:r>
            <a:endParaRPr lang="nl-NL" dirty="0"/>
          </a:p>
        </p:txBody>
      </p:sp>
      <p:sp>
        <p:nvSpPr>
          <p:cNvPr id="13" name="TextBox 12">
            <a:extLst>
              <a:ext uri="{FF2B5EF4-FFF2-40B4-BE49-F238E27FC236}">
                <a16:creationId xmlns:a16="http://schemas.microsoft.com/office/drawing/2014/main" id="{FC755B19-CDD1-06D0-0272-6F2BD61144C8}"/>
              </a:ext>
            </a:extLst>
          </p:cNvPr>
          <p:cNvSpPr txBox="1"/>
          <p:nvPr/>
        </p:nvSpPr>
        <p:spPr>
          <a:xfrm>
            <a:off x="3196130" y="5096487"/>
            <a:ext cx="7088413" cy="369332"/>
          </a:xfrm>
          <a:prstGeom prst="rect">
            <a:avLst/>
          </a:prstGeom>
          <a:noFill/>
        </p:spPr>
        <p:txBody>
          <a:bodyPr wrap="square" rtlCol="0">
            <a:spAutoFit/>
          </a:bodyPr>
          <a:lstStyle/>
          <a:p>
            <a:r>
              <a:rPr lang="en-US" dirty="0"/>
              <a:t>2002 – Google hegemony,  “big data”  starts...</a:t>
            </a:r>
            <a:endParaRPr lang="nl-NL" dirty="0"/>
          </a:p>
        </p:txBody>
      </p:sp>
      <p:sp>
        <p:nvSpPr>
          <p:cNvPr id="14" name="TextBox 13">
            <a:extLst>
              <a:ext uri="{FF2B5EF4-FFF2-40B4-BE49-F238E27FC236}">
                <a16:creationId xmlns:a16="http://schemas.microsoft.com/office/drawing/2014/main" id="{E38512B2-E7D3-F2B9-04E3-03C0EC9F8C61}"/>
              </a:ext>
            </a:extLst>
          </p:cNvPr>
          <p:cNvSpPr txBox="1"/>
          <p:nvPr/>
        </p:nvSpPr>
        <p:spPr>
          <a:xfrm>
            <a:off x="3496014" y="5550338"/>
            <a:ext cx="7088413" cy="369332"/>
          </a:xfrm>
          <a:prstGeom prst="rect">
            <a:avLst/>
          </a:prstGeom>
          <a:noFill/>
        </p:spPr>
        <p:txBody>
          <a:bodyPr wrap="square" rtlCol="0">
            <a:spAutoFit/>
          </a:bodyPr>
          <a:lstStyle/>
          <a:p>
            <a:r>
              <a:rPr lang="en-US" dirty="0"/>
              <a:t>2005 – Deep learning (neural networks -&gt; hidden layers)</a:t>
            </a:r>
            <a:endParaRPr lang="nl-NL" dirty="0"/>
          </a:p>
        </p:txBody>
      </p:sp>
      <p:pic>
        <p:nvPicPr>
          <p:cNvPr id="21" name="Picture 20">
            <a:extLst>
              <a:ext uri="{FF2B5EF4-FFF2-40B4-BE49-F238E27FC236}">
                <a16:creationId xmlns:a16="http://schemas.microsoft.com/office/drawing/2014/main" id="{B3D409C6-EEE5-1D71-F58B-65587828E2DF}"/>
              </a:ext>
            </a:extLst>
          </p:cNvPr>
          <p:cNvPicPr>
            <a:picLocks noChangeAspect="1"/>
          </p:cNvPicPr>
          <p:nvPr/>
        </p:nvPicPr>
        <p:blipFill>
          <a:blip r:embed="rId2"/>
          <a:stretch>
            <a:fillRect/>
          </a:stretch>
        </p:blipFill>
        <p:spPr>
          <a:xfrm>
            <a:off x="4411245" y="142055"/>
            <a:ext cx="7440063" cy="4458322"/>
          </a:xfrm>
          <a:prstGeom prst="rect">
            <a:avLst/>
          </a:prstGeom>
        </p:spPr>
      </p:pic>
    </p:spTree>
    <p:extLst>
      <p:ext uri="{BB962C8B-B14F-4D97-AF65-F5344CB8AC3E}">
        <p14:creationId xmlns:p14="http://schemas.microsoft.com/office/powerpoint/2010/main" val="382551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E17F2-E2E4-7956-EAEE-EA75CABB3BD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27307C-1717-7E13-760B-6DB05BD701C4}"/>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0B8CB508-5273-18E2-97A4-028639EA2266}"/>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26A59061-6B7D-0910-72B6-64031E4CB073}"/>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4811C706-80FF-7AD6-69D0-7F2AC49DEF1D}"/>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ACE7C4B9-1B3D-2E66-8855-EDF7455AC63F}"/>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08BA2AC7-B876-F9B6-04A4-D58D39CB162F}"/>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sp>
        <p:nvSpPr>
          <p:cNvPr id="6" name="TextBox 5">
            <a:extLst>
              <a:ext uri="{FF2B5EF4-FFF2-40B4-BE49-F238E27FC236}">
                <a16:creationId xmlns:a16="http://schemas.microsoft.com/office/drawing/2014/main" id="{C8710B7D-B973-2412-1FD3-B80AF2BEA286}"/>
              </a:ext>
            </a:extLst>
          </p:cNvPr>
          <p:cNvSpPr txBox="1"/>
          <p:nvPr/>
        </p:nvSpPr>
        <p:spPr>
          <a:xfrm>
            <a:off x="1583639" y="2827232"/>
            <a:ext cx="7088413" cy="369332"/>
          </a:xfrm>
          <a:prstGeom prst="rect">
            <a:avLst/>
          </a:prstGeom>
          <a:noFill/>
        </p:spPr>
        <p:txBody>
          <a:bodyPr wrap="square" rtlCol="0">
            <a:spAutoFit/>
          </a:bodyPr>
          <a:lstStyle/>
          <a:p>
            <a:r>
              <a:rPr lang="en-US" dirty="0"/>
              <a:t>1980 – Rise of expert systems (tree based)</a:t>
            </a:r>
            <a:endParaRPr lang="nl-NL" dirty="0"/>
          </a:p>
        </p:txBody>
      </p:sp>
      <p:sp>
        <p:nvSpPr>
          <p:cNvPr id="10" name="TextBox 9">
            <a:extLst>
              <a:ext uri="{FF2B5EF4-FFF2-40B4-BE49-F238E27FC236}">
                <a16:creationId xmlns:a16="http://schemas.microsoft.com/office/drawing/2014/main" id="{A7DF955F-891D-1501-2082-15EF1B65D561}"/>
              </a:ext>
            </a:extLst>
          </p:cNvPr>
          <p:cNvSpPr txBox="1"/>
          <p:nvPr/>
        </p:nvSpPr>
        <p:spPr>
          <a:xfrm>
            <a:off x="1944355" y="3281083"/>
            <a:ext cx="7088413" cy="369332"/>
          </a:xfrm>
          <a:prstGeom prst="rect">
            <a:avLst/>
          </a:prstGeom>
          <a:noFill/>
        </p:spPr>
        <p:txBody>
          <a:bodyPr wrap="square" rtlCol="0">
            <a:spAutoFit/>
          </a:bodyPr>
          <a:lstStyle/>
          <a:p>
            <a:r>
              <a:rPr lang="en-US" dirty="0"/>
              <a:t>1987 – Second AI “winter”</a:t>
            </a:r>
            <a:endParaRPr lang="nl-NL" dirty="0"/>
          </a:p>
        </p:txBody>
      </p:sp>
      <p:sp>
        <p:nvSpPr>
          <p:cNvPr id="7" name="TextBox 6">
            <a:extLst>
              <a:ext uri="{FF2B5EF4-FFF2-40B4-BE49-F238E27FC236}">
                <a16:creationId xmlns:a16="http://schemas.microsoft.com/office/drawing/2014/main" id="{44698891-85AD-1A84-8004-C5E7448ACBE9}"/>
              </a:ext>
            </a:extLst>
          </p:cNvPr>
          <p:cNvSpPr txBox="1"/>
          <p:nvPr/>
        </p:nvSpPr>
        <p:spPr>
          <a:xfrm>
            <a:off x="2303232" y="3734934"/>
            <a:ext cx="7088413" cy="369332"/>
          </a:xfrm>
          <a:prstGeom prst="rect">
            <a:avLst/>
          </a:prstGeom>
          <a:noFill/>
        </p:spPr>
        <p:txBody>
          <a:bodyPr wrap="square" rtlCol="0">
            <a:spAutoFit/>
          </a:bodyPr>
          <a:lstStyle/>
          <a:p>
            <a:r>
              <a:rPr lang="en-US" dirty="0"/>
              <a:t>1991 – Bart Bozon AI practicum... </a:t>
            </a:r>
            <a:endParaRPr lang="nl-NL" dirty="0"/>
          </a:p>
        </p:txBody>
      </p:sp>
      <p:sp>
        <p:nvSpPr>
          <p:cNvPr id="11" name="TextBox 10">
            <a:extLst>
              <a:ext uri="{FF2B5EF4-FFF2-40B4-BE49-F238E27FC236}">
                <a16:creationId xmlns:a16="http://schemas.microsoft.com/office/drawing/2014/main" id="{30AAF65C-183D-7B7E-9A64-CAB4107112E8}"/>
              </a:ext>
            </a:extLst>
          </p:cNvPr>
          <p:cNvSpPr txBox="1"/>
          <p:nvPr/>
        </p:nvSpPr>
        <p:spPr>
          <a:xfrm>
            <a:off x="2551793" y="4188785"/>
            <a:ext cx="7088413" cy="369332"/>
          </a:xfrm>
          <a:prstGeom prst="rect">
            <a:avLst/>
          </a:prstGeom>
          <a:noFill/>
        </p:spPr>
        <p:txBody>
          <a:bodyPr wrap="square" rtlCol="0">
            <a:spAutoFit/>
          </a:bodyPr>
          <a:lstStyle/>
          <a:p>
            <a:r>
              <a:rPr lang="en-US" dirty="0"/>
              <a:t>1997 – IBM’s Deep Blue defeats world chess champion Garry Kasparov</a:t>
            </a:r>
            <a:endParaRPr lang="nl-NL" dirty="0"/>
          </a:p>
        </p:txBody>
      </p:sp>
      <p:sp>
        <p:nvSpPr>
          <p:cNvPr id="12" name="TextBox 11">
            <a:extLst>
              <a:ext uri="{FF2B5EF4-FFF2-40B4-BE49-F238E27FC236}">
                <a16:creationId xmlns:a16="http://schemas.microsoft.com/office/drawing/2014/main" id="{61D48DBC-2A50-F9EE-8F69-62BEB7F4F09E}"/>
              </a:ext>
            </a:extLst>
          </p:cNvPr>
          <p:cNvSpPr txBox="1"/>
          <p:nvPr/>
        </p:nvSpPr>
        <p:spPr>
          <a:xfrm>
            <a:off x="2837252" y="4642636"/>
            <a:ext cx="7088413" cy="369332"/>
          </a:xfrm>
          <a:prstGeom prst="rect">
            <a:avLst/>
          </a:prstGeom>
          <a:noFill/>
        </p:spPr>
        <p:txBody>
          <a:bodyPr wrap="square" rtlCol="0">
            <a:spAutoFit/>
          </a:bodyPr>
          <a:lstStyle/>
          <a:p>
            <a:r>
              <a:rPr lang="en-US" dirty="0"/>
              <a:t>1995 – 2000 Internet....</a:t>
            </a:r>
            <a:endParaRPr lang="nl-NL" dirty="0"/>
          </a:p>
        </p:txBody>
      </p:sp>
      <p:sp>
        <p:nvSpPr>
          <p:cNvPr id="13" name="TextBox 12">
            <a:extLst>
              <a:ext uri="{FF2B5EF4-FFF2-40B4-BE49-F238E27FC236}">
                <a16:creationId xmlns:a16="http://schemas.microsoft.com/office/drawing/2014/main" id="{AAB93182-315F-F14C-E99A-CF4EDA9CD465}"/>
              </a:ext>
            </a:extLst>
          </p:cNvPr>
          <p:cNvSpPr txBox="1"/>
          <p:nvPr/>
        </p:nvSpPr>
        <p:spPr>
          <a:xfrm>
            <a:off x="3196130" y="5096487"/>
            <a:ext cx="7088413" cy="369332"/>
          </a:xfrm>
          <a:prstGeom prst="rect">
            <a:avLst/>
          </a:prstGeom>
          <a:noFill/>
        </p:spPr>
        <p:txBody>
          <a:bodyPr wrap="square" rtlCol="0">
            <a:spAutoFit/>
          </a:bodyPr>
          <a:lstStyle/>
          <a:p>
            <a:r>
              <a:rPr lang="en-US" dirty="0"/>
              <a:t>2002 – Google hegemony,  “big data”  starts...</a:t>
            </a:r>
            <a:endParaRPr lang="nl-NL" dirty="0"/>
          </a:p>
        </p:txBody>
      </p:sp>
      <p:sp>
        <p:nvSpPr>
          <p:cNvPr id="14" name="TextBox 13">
            <a:extLst>
              <a:ext uri="{FF2B5EF4-FFF2-40B4-BE49-F238E27FC236}">
                <a16:creationId xmlns:a16="http://schemas.microsoft.com/office/drawing/2014/main" id="{FDCB8481-4442-1EDB-DF69-09D9D79B841B}"/>
              </a:ext>
            </a:extLst>
          </p:cNvPr>
          <p:cNvSpPr txBox="1"/>
          <p:nvPr/>
        </p:nvSpPr>
        <p:spPr>
          <a:xfrm>
            <a:off x="3496014" y="5550338"/>
            <a:ext cx="7088413" cy="369332"/>
          </a:xfrm>
          <a:prstGeom prst="rect">
            <a:avLst/>
          </a:prstGeom>
          <a:noFill/>
        </p:spPr>
        <p:txBody>
          <a:bodyPr wrap="square" rtlCol="0">
            <a:spAutoFit/>
          </a:bodyPr>
          <a:lstStyle/>
          <a:p>
            <a:r>
              <a:rPr lang="en-US" dirty="0"/>
              <a:t>2005 – Deep learning (neural networks -&gt; hidden layers)</a:t>
            </a:r>
            <a:endParaRPr lang="nl-NL" dirty="0"/>
          </a:p>
        </p:txBody>
      </p:sp>
      <p:sp>
        <p:nvSpPr>
          <p:cNvPr id="15" name="TextBox 14">
            <a:extLst>
              <a:ext uri="{FF2B5EF4-FFF2-40B4-BE49-F238E27FC236}">
                <a16:creationId xmlns:a16="http://schemas.microsoft.com/office/drawing/2014/main" id="{C87D77E5-EEAB-52F7-DFFF-D5B31D4FD45B}"/>
              </a:ext>
            </a:extLst>
          </p:cNvPr>
          <p:cNvSpPr txBox="1"/>
          <p:nvPr/>
        </p:nvSpPr>
        <p:spPr>
          <a:xfrm>
            <a:off x="3815562" y="6004189"/>
            <a:ext cx="7088413" cy="369332"/>
          </a:xfrm>
          <a:prstGeom prst="rect">
            <a:avLst/>
          </a:prstGeom>
          <a:noFill/>
        </p:spPr>
        <p:txBody>
          <a:bodyPr wrap="square" rtlCol="0">
            <a:spAutoFit/>
          </a:bodyPr>
          <a:lstStyle/>
          <a:p>
            <a:r>
              <a:rPr lang="en-US" dirty="0"/>
              <a:t>2016 – Alpha go wins from Lee Sedol</a:t>
            </a:r>
            <a:endParaRPr lang="nl-NL" dirty="0"/>
          </a:p>
        </p:txBody>
      </p:sp>
      <p:pic>
        <p:nvPicPr>
          <p:cNvPr id="17" name="Picture 16">
            <a:extLst>
              <a:ext uri="{FF2B5EF4-FFF2-40B4-BE49-F238E27FC236}">
                <a16:creationId xmlns:a16="http://schemas.microsoft.com/office/drawing/2014/main" id="{DBB9FEDF-0459-A24D-BF18-8AD24735795A}"/>
              </a:ext>
            </a:extLst>
          </p:cNvPr>
          <p:cNvPicPr>
            <a:picLocks noChangeAspect="1"/>
          </p:cNvPicPr>
          <p:nvPr/>
        </p:nvPicPr>
        <p:blipFill>
          <a:blip r:embed="rId2"/>
          <a:stretch>
            <a:fillRect/>
          </a:stretch>
        </p:blipFill>
        <p:spPr>
          <a:xfrm>
            <a:off x="2688771" y="409722"/>
            <a:ext cx="9392961" cy="4934639"/>
          </a:xfrm>
          <a:prstGeom prst="rect">
            <a:avLst/>
          </a:prstGeom>
        </p:spPr>
      </p:pic>
    </p:spTree>
    <p:extLst>
      <p:ext uri="{BB962C8B-B14F-4D97-AF65-F5344CB8AC3E}">
        <p14:creationId xmlns:p14="http://schemas.microsoft.com/office/powerpoint/2010/main" val="11648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9AAB5-8D81-4182-A48D-2EE815E4D4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143BEA9-DCF7-C406-829E-809529E4ABEC}"/>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2B3FE3A3-156A-B89E-CD85-6BBC0B3E9AF5}"/>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5CEA82AC-2D7B-9C22-7715-4487C34AED1F}"/>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CBBA5CEA-EB00-88C0-AA03-7282781B4ACE}"/>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9934356B-59C5-E44F-5375-B0470C623CB5}"/>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4CF07E42-0F7A-4A42-5E0A-0D52F7003377}"/>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sp>
        <p:nvSpPr>
          <p:cNvPr id="6" name="TextBox 5">
            <a:extLst>
              <a:ext uri="{FF2B5EF4-FFF2-40B4-BE49-F238E27FC236}">
                <a16:creationId xmlns:a16="http://schemas.microsoft.com/office/drawing/2014/main" id="{5E010541-22DC-F3DF-5078-94F55FF00DE7}"/>
              </a:ext>
            </a:extLst>
          </p:cNvPr>
          <p:cNvSpPr txBox="1"/>
          <p:nvPr/>
        </p:nvSpPr>
        <p:spPr>
          <a:xfrm>
            <a:off x="1583639" y="2827232"/>
            <a:ext cx="7088413" cy="369332"/>
          </a:xfrm>
          <a:prstGeom prst="rect">
            <a:avLst/>
          </a:prstGeom>
          <a:noFill/>
        </p:spPr>
        <p:txBody>
          <a:bodyPr wrap="square" rtlCol="0">
            <a:spAutoFit/>
          </a:bodyPr>
          <a:lstStyle/>
          <a:p>
            <a:r>
              <a:rPr lang="en-US" dirty="0"/>
              <a:t>1980 – Rise of expert systems (tree based)</a:t>
            </a:r>
            <a:endParaRPr lang="nl-NL" dirty="0"/>
          </a:p>
        </p:txBody>
      </p:sp>
      <p:sp>
        <p:nvSpPr>
          <p:cNvPr id="10" name="TextBox 9">
            <a:extLst>
              <a:ext uri="{FF2B5EF4-FFF2-40B4-BE49-F238E27FC236}">
                <a16:creationId xmlns:a16="http://schemas.microsoft.com/office/drawing/2014/main" id="{77EA3926-0A8E-EE00-6396-472B64720EE6}"/>
              </a:ext>
            </a:extLst>
          </p:cNvPr>
          <p:cNvSpPr txBox="1"/>
          <p:nvPr/>
        </p:nvSpPr>
        <p:spPr>
          <a:xfrm>
            <a:off x="1944355" y="3281083"/>
            <a:ext cx="7088413" cy="369332"/>
          </a:xfrm>
          <a:prstGeom prst="rect">
            <a:avLst/>
          </a:prstGeom>
          <a:noFill/>
        </p:spPr>
        <p:txBody>
          <a:bodyPr wrap="square" rtlCol="0">
            <a:spAutoFit/>
          </a:bodyPr>
          <a:lstStyle/>
          <a:p>
            <a:r>
              <a:rPr lang="en-US" dirty="0"/>
              <a:t>1987 – Second AI “winter”</a:t>
            </a:r>
            <a:endParaRPr lang="nl-NL" dirty="0"/>
          </a:p>
        </p:txBody>
      </p:sp>
      <p:sp>
        <p:nvSpPr>
          <p:cNvPr id="7" name="TextBox 6">
            <a:extLst>
              <a:ext uri="{FF2B5EF4-FFF2-40B4-BE49-F238E27FC236}">
                <a16:creationId xmlns:a16="http://schemas.microsoft.com/office/drawing/2014/main" id="{070A3B89-8412-3643-B296-C06FA00797C5}"/>
              </a:ext>
            </a:extLst>
          </p:cNvPr>
          <p:cNvSpPr txBox="1"/>
          <p:nvPr/>
        </p:nvSpPr>
        <p:spPr>
          <a:xfrm>
            <a:off x="2303232" y="3734934"/>
            <a:ext cx="7088413" cy="369332"/>
          </a:xfrm>
          <a:prstGeom prst="rect">
            <a:avLst/>
          </a:prstGeom>
          <a:noFill/>
        </p:spPr>
        <p:txBody>
          <a:bodyPr wrap="square" rtlCol="0">
            <a:spAutoFit/>
          </a:bodyPr>
          <a:lstStyle/>
          <a:p>
            <a:r>
              <a:rPr lang="en-US" dirty="0"/>
              <a:t>1991 – Bart Bozon AI practicum... </a:t>
            </a:r>
            <a:endParaRPr lang="nl-NL" dirty="0"/>
          </a:p>
        </p:txBody>
      </p:sp>
      <p:sp>
        <p:nvSpPr>
          <p:cNvPr id="11" name="TextBox 10">
            <a:extLst>
              <a:ext uri="{FF2B5EF4-FFF2-40B4-BE49-F238E27FC236}">
                <a16:creationId xmlns:a16="http://schemas.microsoft.com/office/drawing/2014/main" id="{34C645D9-7D77-3709-B748-273C0CFA3EA3}"/>
              </a:ext>
            </a:extLst>
          </p:cNvPr>
          <p:cNvSpPr txBox="1"/>
          <p:nvPr/>
        </p:nvSpPr>
        <p:spPr>
          <a:xfrm>
            <a:off x="2551793" y="4188785"/>
            <a:ext cx="7088413" cy="369332"/>
          </a:xfrm>
          <a:prstGeom prst="rect">
            <a:avLst/>
          </a:prstGeom>
          <a:noFill/>
        </p:spPr>
        <p:txBody>
          <a:bodyPr wrap="square" rtlCol="0">
            <a:spAutoFit/>
          </a:bodyPr>
          <a:lstStyle/>
          <a:p>
            <a:r>
              <a:rPr lang="en-US" dirty="0"/>
              <a:t>1997 – IBM’s Deep Blue defeats world chess champion Garry Kasparov</a:t>
            </a:r>
            <a:endParaRPr lang="nl-NL" dirty="0"/>
          </a:p>
        </p:txBody>
      </p:sp>
      <p:sp>
        <p:nvSpPr>
          <p:cNvPr id="12" name="TextBox 11">
            <a:extLst>
              <a:ext uri="{FF2B5EF4-FFF2-40B4-BE49-F238E27FC236}">
                <a16:creationId xmlns:a16="http://schemas.microsoft.com/office/drawing/2014/main" id="{34DD21B3-B29F-BE23-C61A-115264F6619E}"/>
              </a:ext>
            </a:extLst>
          </p:cNvPr>
          <p:cNvSpPr txBox="1"/>
          <p:nvPr/>
        </p:nvSpPr>
        <p:spPr>
          <a:xfrm>
            <a:off x="2837252" y="4642636"/>
            <a:ext cx="7088413" cy="369332"/>
          </a:xfrm>
          <a:prstGeom prst="rect">
            <a:avLst/>
          </a:prstGeom>
          <a:noFill/>
        </p:spPr>
        <p:txBody>
          <a:bodyPr wrap="square" rtlCol="0">
            <a:spAutoFit/>
          </a:bodyPr>
          <a:lstStyle/>
          <a:p>
            <a:r>
              <a:rPr lang="en-US" dirty="0"/>
              <a:t>1995 – 2000 Internet....</a:t>
            </a:r>
            <a:endParaRPr lang="nl-NL" dirty="0"/>
          </a:p>
        </p:txBody>
      </p:sp>
      <p:sp>
        <p:nvSpPr>
          <p:cNvPr id="13" name="TextBox 12">
            <a:extLst>
              <a:ext uri="{FF2B5EF4-FFF2-40B4-BE49-F238E27FC236}">
                <a16:creationId xmlns:a16="http://schemas.microsoft.com/office/drawing/2014/main" id="{93DC98F4-79C6-B54E-176F-590599EDFE3B}"/>
              </a:ext>
            </a:extLst>
          </p:cNvPr>
          <p:cNvSpPr txBox="1"/>
          <p:nvPr/>
        </p:nvSpPr>
        <p:spPr>
          <a:xfrm>
            <a:off x="3196130" y="5096487"/>
            <a:ext cx="7088413" cy="369332"/>
          </a:xfrm>
          <a:prstGeom prst="rect">
            <a:avLst/>
          </a:prstGeom>
          <a:noFill/>
        </p:spPr>
        <p:txBody>
          <a:bodyPr wrap="square" rtlCol="0">
            <a:spAutoFit/>
          </a:bodyPr>
          <a:lstStyle/>
          <a:p>
            <a:r>
              <a:rPr lang="en-US" dirty="0"/>
              <a:t>2002 – Google hegemony,  “big data”  starts...</a:t>
            </a:r>
            <a:endParaRPr lang="nl-NL" dirty="0"/>
          </a:p>
        </p:txBody>
      </p:sp>
      <p:sp>
        <p:nvSpPr>
          <p:cNvPr id="14" name="TextBox 13">
            <a:extLst>
              <a:ext uri="{FF2B5EF4-FFF2-40B4-BE49-F238E27FC236}">
                <a16:creationId xmlns:a16="http://schemas.microsoft.com/office/drawing/2014/main" id="{EE92D543-04CB-3B67-55F2-E4FA378B39F4}"/>
              </a:ext>
            </a:extLst>
          </p:cNvPr>
          <p:cNvSpPr txBox="1"/>
          <p:nvPr/>
        </p:nvSpPr>
        <p:spPr>
          <a:xfrm>
            <a:off x="3496014" y="5550338"/>
            <a:ext cx="7088413" cy="369332"/>
          </a:xfrm>
          <a:prstGeom prst="rect">
            <a:avLst/>
          </a:prstGeom>
          <a:noFill/>
        </p:spPr>
        <p:txBody>
          <a:bodyPr wrap="square" rtlCol="0">
            <a:spAutoFit/>
          </a:bodyPr>
          <a:lstStyle/>
          <a:p>
            <a:r>
              <a:rPr lang="en-US" dirty="0"/>
              <a:t>2005 – Deep learning (neural networks -&gt; hidden layers)</a:t>
            </a:r>
            <a:endParaRPr lang="nl-NL" dirty="0"/>
          </a:p>
        </p:txBody>
      </p:sp>
      <p:sp>
        <p:nvSpPr>
          <p:cNvPr id="15" name="TextBox 14">
            <a:extLst>
              <a:ext uri="{FF2B5EF4-FFF2-40B4-BE49-F238E27FC236}">
                <a16:creationId xmlns:a16="http://schemas.microsoft.com/office/drawing/2014/main" id="{4BA7D4A0-5845-692D-13FD-C000CA9B3C7F}"/>
              </a:ext>
            </a:extLst>
          </p:cNvPr>
          <p:cNvSpPr txBox="1"/>
          <p:nvPr/>
        </p:nvSpPr>
        <p:spPr>
          <a:xfrm>
            <a:off x="3815562" y="6004189"/>
            <a:ext cx="7088413" cy="369332"/>
          </a:xfrm>
          <a:prstGeom prst="rect">
            <a:avLst/>
          </a:prstGeom>
          <a:noFill/>
        </p:spPr>
        <p:txBody>
          <a:bodyPr wrap="square" rtlCol="0">
            <a:spAutoFit/>
          </a:bodyPr>
          <a:lstStyle/>
          <a:p>
            <a:r>
              <a:rPr lang="en-US" dirty="0"/>
              <a:t>2016 – Alpha go wins from Lee Sedol</a:t>
            </a:r>
            <a:endParaRPr lang="nl-NL" dirty="0"/>
          </a:p>
        </p:txBody>
      </p:sp>
      <p:sp>
        <p:nvSpPr>
          <p:cNvPr id="16" name="TextBox 15">
            <a:extLst>
              <a:ext uri="{FF2B5EF4-FFF2-40B4-BE49-F238E27FC236}">
                <a16:creationId xmlns:a16="http://schemas.microsoft.com/office/drawing/2014/main" id="{B289FB59-CB90-F2AC-E155-B536944F21CC}"/>
              </a:ext>
            </a:extLst>
          </p:cNvPr>
          <p:cNvSpPr txBox="1"/>
          <p:nvPr/>
        </p:nvSpPr>
        <p:spPr>
          <a:xfrm>
            <a:off x="4135111" y="6458040"/>
            <a:ext cx="7088413" cy="369332"/>
          </a:xfrm>
          <a:prstGeom prst="rect">
            <a:avLst/>
          </a:prstGeom>
          <a:noFill/>
        </p:spPr>
        <p:txBody>
          <a:bodyPr wrap="square" rtlCol="0">
            <a:spAutoFit/>
          </a:bodyPr>
          <a:lstStyle/>
          <a:p>
            <a:r>
              <a:rPr lang="en-US" dirty="0"/>
              <a:t>2017 – Attention is all you need</a:t>
            </a:r>
            <a:endParaRPr lang="nl-NL" dirty="0"/>
          </a:p>
        </p:txBody>
      </p:sp>
      <p:pic>
        <p:nvPicPr>
          <p:cNvPr id="10242" name="Picture 2" descr="undefined">
            <a:extLst>
              <a:ext uri="{FF2B5EF4-FFF2-40B4-BE49-F238E27FC236}">
                <a16:creationId xmlns:a16="http://schemas.microsoft.com/office/drawing/2014/main" id="{0F0ABE83-799D-0CC6-9825-1764FDED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081" y="308314"/>
            <a:ext cx="6350375" cy="571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CFAAC-1AAB-C585-1100-92EA98A5EBB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3062820-B968-4E48-5205-3190FBE8B024}"/>
              </a:ext>
            </a:extLst>
          </p:cNvPr>
          <p:cNvSpPr txBox="1">
            <a:spLocks/>
          </p:cNvSpPr>
          <p:nvPr/>
        </p:nvSpPr>
        <p:spPr>
          <a:xfrm>
            <a:off x="4283056" y="285880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History</a:t>
            </a:r>
            <a:endParaRPr lang="nl-NL" sz="4800" dirty="0">
              <a:latin typeface="Trade Gothic Inline" panose="020B0504030203020204" pitchFamily="34" charset="0"/>
            </a:endParaRPr>
          </a:p>
        </p:txBody>
      </p:sp>
    </p:spTree>
    <p:extLst>
      <p:ext uri="{BB962C8B-B14F-4D97-AF65-F5344CB8AC3E}">
        <p14:creationId xmlns:p14="http://schemas.microsoft.com/office/powerpoint/2010/main" val="1282372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1A41C-8C26-D8C4-31E0-F3E62B0C045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95C6BC9-3256-DF91-3572-2041B502BCA8}"/>
              </a:ext>
            </a:extLst>
          </p:cNvPr>
          <p:cNvSpPr txBox="1">
            <a:spLocks/>
          </p:cNvSpPr>
          <p:nvPr/>
        </p:nvSpPr>
        <p:spPr>
          <a:xfrm>
            <a:off x="2470113" y="759319"/>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History</a:t>
            </a:r>
            <a:endParaRPr lang="nl-NL" sz="4800" dirty="0">
              <a:latin typeface="Trade Gothic Inline" panose="020B0504030203020204" pitchFamily="34" charset="0"/>
            </a:endParaRPr>
          </a:p>
        </p:txBody>
      </p:sp>
      <p:sp>
        <p:nvSpPr>
          <p:cNvPr id="7" name="Title 1">
            <a:extLst>
              <a:ext uri="{FF2B5EF4-FFF2-40B4-BE49-F238E27FC236}">
                <a16:creationId xmlns:a16="http://schemas.microsoft.com/office/drawing/2014/main" id="{2321C2F6-E2F3-FFB4-373B-06978C5421F6}"/>
              </a:ext>
            </a:extLst>
          </p:cNvPr>
          <p:cNvSpPr txBox="1">
            <a:spLocks/>
          </p:cNvSpPr>
          <p:nvPr/>
        </p:nvSpPr>
        <p:spPr>
          <a:xfrm>
            <a:off x="1126135" y="366651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LLM</a:t>
            </a:r>
            <a:endParaRPr lang="nl-NL" sz="4800" dirty="0">
              <a:latin typeface="Trade Gothic Inline" panose="020B0504030203020204" pitchFamily="34" charset="0"/>
            </a:endParaRPr>
          </a:p>
        </p:txBody>
      </p:sp>
      <p:sp>
        <p:nvSpPr>
          <p:cNvPr id="10" name="Title 1">
            <a:extLst>
              <a:ext uri="{FF2B5EF4-FFF2-40B4-BE49-F238E27FC236}">
                <a16:creationId xmlns:a16="http://schemas.microsoft.com/office/drawing/2014/main" id="{53CD8633-2F15-59A4-B8BB-DD00B153F17D}"/>
              </a:ext>
            </a:extLst>
          </p:cNvPr>
          <p:cNvSpPr txBox="1">
            <a:spLocks/>
          </p:cNvSpPr>
          <p:nvPr/>
        </p:nvSpPr>
        <p:spPr>
          <a:xfrm>
            <a:off x="6161425" y="1625202"/>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Overview</a:t>
            </a:r>
            <a:endParaRPr lang="nl-NL" sz="4800" dirty="0">
              <a:latin typeface="Trade Gothic Inline" panose="020B0504030203020204" pitchFamily="34" charset="0"/>
            </a:endParaRPr>
          </a:p>
        </p:txBody>
      </p:sp>
      <p:sp>
        <p:nvSpPr>
          <p:cNvPr id="11" name="Title 1">
            <a:extLst>
              <a:ext uri="{FF2B5EF4-FFF2-40B4-BE49-F238E27FC236}">
                <a16:creationId xmlns:a16="http://schemas.microsoft.com/office/drawing/2014/main" id="{7B5E239C-AA5E-A38A-B300-F52263D9E701}"/>
              </a:ext>
            </a:extLst>
          </p:cNvPr>
          <p:cNvSpPr txBox="1">
            <a:spLocks/>
          </p:cNvSpPr>
          <p:nvPr/>
        </p:nvSpPr>
        <p:spPr>
          <a:xfrm>
            <a:off x="4283056" y="5232798"/>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Reinforcement learning</a:t>
            </a:r>
            <a:endParaRPr lang="nl-NL" sz="3600" dirty="0">
              <a:latin typeface="Trade Gothic Inline" panose="020B0504030203020204" pitchFamily="34" charset="0"/>
            </a:endParaRPr>
          </a:p>
        </p:txBody>
      </p:sp>
      <p:sp>
        <p:nvSpPr>
          <p:cNvPr id="12" name="Title 1">
            <a:extLst>
              <a:ext uri="{FF2B5EF4-FFF2-40B4-BE49-F238E27FC236}">
                <a16:creationId xmlns:a16="http://schemas.microsoft.com/office/drawing/2014/main" id="{5E002E46-D9C9-4994-789E-A0C114B9471A}"/>
              </a:ext>
            </a:extLst>
          </p:cNvPr>
          <p:cNvSpPr txBox="1">
            <a:spLocks/>
          </p:cNvSpPr>
          <p:nvPr/>
        </p:nvSpPr>
        <p:spPr>
          <a:xfrm>
            <a:off x="7649497" y="3071187"/>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Classical methods</a:t>
            </a:r>
          </a:p>
        </p:txBody>
      </p:sp>
      <p:sp>
        <p:nvSpPr>
          <p:cNvPr id="15" name="Title 1">
            <a:extLst>
              <a:ext uri="{FF2B5EF4-FFF2-40B4-BE49-F238E27FC236}">
                <a16:creationId xmlns:a16="http://schemas.microsoft.com/office/drawing/2014/main" id="{B500771B-DAE1-1BF1-3192-EC63B69B61C5}"/>
              </a:ext>
            </a:extLst>
          </p:cNvPr>
          <p:cNvSpPr>
            <a:spLocks noGrp="1"/>
          </p:cNvSpPr>
          <p:nvPr>
            <p:ph type="ctrTitle"/>
          </p:nvPr>
        </p:nvSpPr>
        <p:spPr>
          <a:xfrm>
            <a:off x="-1209368" y="-343529"/>
            <a:ext cx="7305368" cy="1140389"/>
          </a:xfrm>
        </p:spPr>
        <p:txBody>
          <a:bodyPr>
            <a:normAutofit/>
          </a:bodyPr>
          <a:lstStyle/>
          <a:p>
            <a:r>
              <a:rPr lang="en-US" sz="3600" dirty="0">
                <a:latin typeface="Trade Gothic Inline" panose="020B0504030203020204" pitchFamily="34" charset="0"/>
              </a:rPr>
              <a:t>Machine learning</a:t>
            </a:r>
            <a:endParaRPr lang="nl-NL" sz="3600" dirty="0">
              <a:latin typeface="Trade Gothic Inline" panose="020B0504030203020204" pitchFamily="34" charset="0"/>
            </a:endParaRPr>
          </a:p>
        </p:txBody>
      </p:sp>
      <p:sp>
        <p:nvSpPr>
          <p:cNvPr id="16" name="Title 1">
            <a:extLst>
              <a:ext uri="{FF2B5EF4-FFF2-40B4-BE49-F238E27FC236}">
                <a16:creationId xmlns:a16="http://schemas.microsoft.com/office/drawing/2014/main" id="{41DBDE0C-9637-FCC9-23BB-CB5738E3D0EB}"/>
              </a:ext>
            </a:extLst>
          </p:cNvPr>
          <p:cNvSpPr txBox="1">
            <a:spLocks/>
          </p:cNvSpPr>
          <p:nvPr/>
        </p:nvSpPr>
        <p:spPr>
          <a:xfrm>
            <a:off x="734610" y="2765591"/>
            <a:ext cx="3051399" cy="9384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NN</a:t>
            </a:r>
            <a:endParaRPr lang="nl-NL" sz="4800" dirty="0">
              <a:latin typeface="Trade Gothic Inline" panose="020B0504030203020204" pitchFamily="34" charset="0"/>
            </a:endParaRPr>
          </a:p>
        </p:txBody>
      </p:sp>
      <p:sp>
        <p:nvSpPr>
          <p:cNvPr id="3" name="Title 1">
            <a:extLst>
              <a:ext uri="{FF2B5EF4-FFF2-40B4-BE49-F238E27FC236}">
                <a16:creationId xmlns:a16="http://schemas.microsoft.com/office/drawing/2014/main" id="{6CCA867C-AFE8-CD80-62FD-18F4255D7B6C}"/>
              </a:ext>
            </a:extLst>
          </p:cNvPr>
          <p:cNvSpPr txBox="1">
            <a:spLocks/>
          </p:cNvSpPr>
          <p:nvPr/>
        </p:nvSpPr>
        <p:spPr>
          <a:xfrm>
            <a:off x="8268306" y="5395528"/>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Edge AI</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359154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1" grpId="0"/>
      <p:bldP spid="12" grpId="0"/>
      <p:bldP spid="16"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0B7DB-6636-F02A-414B-D661607F01F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6330367-AB29-376C-84DE-6A5F6F4A33B4}"/>
              </a:ext>
            </a:extLst>
          </p:cNvPr>
          <p:cNvSpPr txBox="1">
            <a:spLocks/>
          </p:cNvSpPr>
          <p:nvPr/>
        </p:nvSpPr>
        <p:spPr>
          <a:xfrm>
            <a:off x="2470113" y="759319"/>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History</a:t>
            </a:r>
            <a:endParaRPr lang="nl-NL" sz="4800" dirty="0">
              <a:latin typeface="Trade Gothic Inline" panose="020B0504030203020204" pitchFamily="34" charset="0"/>
            </a:endParaRPr>
          </a:p>
        </p:txBody>
      </p:sp>
      <p:sp>
        <p:nvSpPr>
          <p:cNvPr id="7" name="Title 1">
            <a:extLst>
              <a:ext uri="{FF2B5EF4-FFF2-40B4-BE49-F238E27FC236}">
                <a16:creationId xmlns:a16="http://schemas.microsoft.com/office/drawing/2014/main" id="{57BF28F2-37A4-F84A-66AB-4A4E3A44DBFF}"/>
              </a:ext>
            </a:extLst>
          </p:cNvPr>
          <p:cNvSpPr txBox="1">
            <a:spLocks/>
          </p:cNvSpPr>
          <p:nvPr/>
        </p:nvSpPr>
        <p:spPr>
          <a:xfrm>
            <a:off x="1973065" y="3999744"/>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LLM</a:t>
            </a:r>
            <a:endParaRPr lang="nl-NL" sz="4800" dirty="0">
              <a:latin typeface="Trade Gothic Inline" panose="020B0504030203020204" pitchFamily="34" charset="0"/>
            </a:endParaRPr>
          </a:p>
        </p:txBody>
      </p:sp>
      <p:sp>
        <p:nvSpPr>
          <p:cNvPr id="10" name="Title 1">
            <a:extLst>
              <a:ext uri="{FF2B5EF4-FFF2-40B4-BE49-F238E27FC236}">
                <a16:creationId xmlns:a16="http://schemas.microsoft.com/office/drawing/2014/main" id="{2C34695D-343F-D2FF-AF1F-25E1C73F0836}"/>
              </a:ext>
            </a:extLst>
          </p:cNvPr>
          <p:cNvSpPr txBox="1">
            <a:spLocks/>
          </p:cNvSpPr>
          <p:nvPr/>
        </p:nvSpPr>
        <p:spPr>
          <a:xfrm>
            <a:off x="6161425" y="1625202"/>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Overview</a:t>
            </a:r>
            <a:endParaRPr lang="nl-NL" sz="4800" dirty="0">
              <a:latin typeface="Trade Gothic Inline" panose="020B0504030203020204" pitchFamily="34" charset="0"/>
            </a:endParaRPr>
          </a:p>
        </p:txBody>
      </p:sp>
      <p:sp>
        <p:nvSpPr>
          <p:cNvPr id="11" name="Title 1">
            <a:extLst>
              <a:ext uri="{FF2B5EF4-FFF2-40B4-BE49-F238E27FC236}">
                <a16:creationId xmlns:a16="http://schemas.microsoft.com/office/drawing/2014/main" id="{06DD42E8-6A6F-0B70-F3EC-4C80C33B9DCC}"/>
              </a:ext>
            </a:extLst>
          </p:cNvPr>
          <p:cNvSpPr txBox="1">
            <a:spLocks/>
          </p:cNvSpPr>
          <p:nvPr/>
        </p:nvSpPr>
        <p:spPr>
          <a:xfrm>
            <a:off x="4496666" y="5302344"/>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Reinforcement learning</a:t>
            </a:r>
            <a:endParaRPr lang="nl-NL" sz="3600" dirty="0">
              <a:latin typeface="Trade Gothic Inline" panose="020B0504030203020204" pitchFamily="34" charset="0"/>
            </a:endParaRPr>
          </a:p>
        </p:txBody>
      </p:sp>
      <p:sp>
        <p:nvSpPr>
          <p:cNvPr id="12" name="Title 1">
            <a:extLst>
              <a:ext uri="{FF2B5EF4-FFF2-40B4-BE49-F238E27FC236}">
                <a16:creationId xmlns:a16="http://schemas.microsoft.com/office/drawing/2014/main" id="{C48CD60F-BB9F-874D-95CA-791D14F8EE7D}"/>
              </a:ext>
            </a:extLst>
          </p:cNvPr>
          <p:cNvSpPr txBox="1">
            <a:spLocks/>
          </p:cNvSpPr>
          <p:nvPr/>
        </p:nvSpPr>
        <p:spPr>
          <a:xfrm>
            <a:off x="7649497" y="3071187"/>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Classical methods</a:t>
            </a:r>
          </a:p>
        </p:txBody>
      </p:sp>
      <p:sp>
        <p:nvSpPr>
          <p:cNvPr id="15" name="Title 1">
            <a:extLst>
              <a:ext uri="{FF2B5EF4-FFF2-40B4-BE49-F238E27FC236}">
                <a16:creationId xmlns:a16="http://schemas.microsoft.com/office/drawing/2014/main" id="{65000031-60E2-5ABB-3852-95F23A8076C6}"/>
              </a:ext>
            </a:extLst>
          </p:cNvPr>
          <p:cNvSpPr>
            <a:spLocks noGrp="1"/>
          </p:cNvSpPr>
          <p:nvPr>
            <p:ph type="ctrTitle"/>
          </p:nvPr>
        </p:nvSpPr>
        <p:spPr>
          <a:xfrm>
            <a:off x="-1209368" y="-343529"/>
            <a:ext cx="7305368" cy="1140389"/>
          </a:xfrm>
        </p:spPr>
        <p:txBody>
          <a:bodyPr>
            <a:normAutofit/>
          </a:bodyPr>
          <a:lstStyle/>
          <a:p>
            <a:r>
              <a:rPr lang="en-US" sz="3600" dirty="0">
                <a:latin typeface="Trade Gothic Inline" panose="020B0504030203020204" pitchFamily="34" charset="0"/>
              </a:rPr>
              <a:t>Machine learning</a:t>
            </a:r>
            <a:endParaRPr lang="nl-NL" sz="3600" dirty="0">
              <a:latin typeface="Trade Gothic Inline" panose="020B0504030203020204" pitchFamily="34" charset="0"/>
            </a:endParaRPr>
          </a:p>
        </p:txBody>
      </p:sp>
      <p:sp>
        <p:nvSpPr>
          <p:cNvPr id="16" name="Title 1">
            <a:extLst>
              <a:ext uri="{FF2B5EF4-FFF2-40B4-BE49-F238E27FC236}">
                <a16:creationId xmlns:a16="http://schemas.microsoft.com/office/drawing/2014/main" id="{24822367-4F17-D4F9-64E3-48041445731C}"/>
              </a:ext>
            </a:extLst>
          </p:cNvPr>
          <p:cNvSpPr txBox="1">
            <a:spLocks/>
          </p:cNvSpPr>
          <p:nvPr/>
        </p:nvSpPr>
        <p:spPr>
          <a:xfrm>
            <a:off x="734610" y="2765591"/>
            <a:ext cx="3051399" cy="9384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NN</a:t>
            </a:r>
            <a:endParaRPr lang="nl-NL" sz="4800" dirty="0">
              <a:latin typeface="Trade Gothic Inline" panose="020B0504030203020204" pitchFamily="34" charset="0"/>
            </a:endParaRPr>
          </a:p>
        </p:txBody>
      </p:sp>
      <p:sp>
        <p:nvSpPr>
          <p:cNvPr id="3" name="Title 1">
            <a:extLst>
              <a:ext uri="{FF2B5EF4-FFF2-40B4-BE49-F238E27FC236}">
                <a16:creationId xmlns:a16="http://schemas.microsoft.com/office/drawing/2014/main" id="{42E5A4B7-A62B-9EDC-6615-DED6B1EBA231}"/>
              </a:ext>
            </a:extLst>
          </p:cNvPr>
          <p:cNvSpPr txBox="1">
            <a:spLocks/>
          </p:cNvSpPr>
          <p:nvPr/>
        </p:nvSpPr>
        <p:spPr>
          <a:xfrm>
            <a:off x="7974368" y="5425674"/>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Edge AI</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18761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AC998-BC17-D782-BEC1-48D629FE7146}"/>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37556CF-7C81-23E7-5B36-57158D9CE89A}"/>
              </a:ext>
            </a:extLst>
          </p:cNvPr>
          <p:cNvSpPr txBox="1">
            <a:spLocks/>
          </p:cNvSpPr>
          <p:nvPr/>
        </p:nvSpPr>
        <p:spPr>
          <a:xfrm>
            <a:off x="4283056" y="285880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Overview</a:t>
            </a:r>
            <a:endParaRPr lang="nl-NL" sz="4800" dirty="0">
              <a:latin typeface="Trade Gothic Inline" panose="020B0504030203020204" pitchFamily="34" charset="0"/>
            </a:endParaRPr>
          </a:p>
        </p:txBody>
      </p:sp>
    </p:spTree>
    <p:extLst>
      <p:ext uri="{BB962C8B-B14F-4D97-AF65-F5344CB8AC3E}">
        <p14:creationId xmlns:p14="http://schemas.microsoft.com/office/powerpoint/2010/main" val="3821102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F3EA4-D56B-F27D-AA8F-BF54D28205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017D42-12E1-BA1A-0120-EEB3D6B0FA5B}"/>
              </a:ext>
            </a:extLst>
          </p:cNvPr>
          <p:cNvSpPr txBox="1"/>
          <p:nvPr/>
        </p:nvSpPr>
        <p:spPr>
          <a:xfrm>
            <a:off x="108155" y="6402947"/>
            <a:ext cx="6096000" cy="369332"/>
          </a:xfrm>
          <a:prstGeom prst="rect">
            <a:avLst/>
          </a:prstGeom>
          <a:noFill/>
        </p:spPr>
        <p:txBody>
          <a:bodyPr wrap="square">
            <a:spAutoFit/>
          </a:bodyPr>
          <a:lstStyle/>
          <a:p>
            <a:r>
              <a:rPr lang="nl-NL" dirty="0">
                <a:hlinkClick r:id="rId2"/>
              </a:rPr>
              <a:t>https://vas3k.com/blog/machine_learning/</a:t>
            </a:r>
            <a:endParaRPr lang="nl-NL" dirty="0"/>
          </a:p>
        </p:txBody>
      </p:sp>
      <p:pic>
        <p:nvPicPr>
          <p:cNvPr id="2050" name="Picture 2">
            <a:extLst>
              <a:ext uri="{FF2B5EF4-FFF2-40B4-BE49-F238E27FC236}">
                <a16:creationId xmlns:a16="http://schemas.microsoft.com/office/drawing/2014/main" id="{074BC935-238B-EFAD-035C-B2DC86EE0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721" y="0"/>
            <a:ext cx="6010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905FAD4-F7B8-695A-9435-B1A29F2C1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92" y="383458"/>
            <a:ext cx="5541293" cy="3608439"/>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7420A7E9-CEAA-9B59-D90C-C336D479A0A6}"/>
              </a:ext>
            </a:extLst>
          </p:cNvPr>
          <p:cNvSpPr/>
          <p:nvPr/>
        </p:nvSpPr>
        <p:spPr>
          <a:xfrm>
            <a:off x="816077" y="678426"/>
            <a:ext cx="2497394" cy="3598606"/>
          </a:xfrm>
          <a:custGeom>
            <a:avLst/>
            <a:gdLst>
              <a:gd name="connsiteX0" fmla="*/ 914400 w 2497394"/>
              <a:gd name="connsiteY0" fmla="*/ 9832 h 3598606"/>
              <a:gd name="connsiteX1" fmla="*/ 609600 w 2497394"/>
              <a:gd name="connsiteY1" fmla="*/ 2192593 h 3598606"/>
              <a:gd name="connsiteX2" fmla="*/ 0 w 2497394"/>
              <a:gd name="connsiteY2" fmla="*/ 3313471 h 3598606"/>
              <a:gd name="connsiteX3" fmla="*/ 1976284 w 2497394"/>
              <a:gd name="connsiteY3" fmla="*/ 3598606 h 3598606"/>
              <a:gd name="connsiteX4" fmla="*/ 2497394 w 2497394"/>
              <a:gd name="connsiteY4" fmla="*/ 2644877 h 3598606"/>
              <a:gd name="connsiteX5" fmla="*/ 1514168 w 2497394"/>
              <a:gd name="connsiteY5" fmla="*/ 1278193 h 3598606"/>
              <a:gd name="connsiteX6" fmla="*/ 1435510 w 2497394"/>
              <a:gd name="connsiteY6" fmla="*/ 0 h 3598606"/>
              <a:gd name="connsiteX7" fmla="*/ 914400 w 2497394"/>
              <a:gd name="connsiteY7" fmla="*/ 9832 h 359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394" h="3598606">
                <a:moveTo>
                  <a:pt x="914400" y="9832"/>
                </a:moveTo>
                <a:lnTo>
                  <a:pt x="609600" y="2192593"/>
                </a:lnTo>
                <a:lnTo>
                  <a:pt x="0" y="3313471"/>
                </a:lnTo>
                <a:lnTo>
                  <a:pt x="1976284" y="3598606"/>
                </a:lnTo>
                <a:lnTo>
                  <a:pt x="2497394" y="2644877"/>
                </a:lnTo>
                <a:lnTo>
                  <a:pt x="1514168" y="1278193"/>
                </a:lnTo>
                <a:lnTo>
                  <a:pt x="1435510" y="0"/>
                </a:lnTo>
                <a:lnTo>
                  <a:pt x="914400" y="9832"/>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Freeform: Shape 4">
            <a:extLst>
              <a:ext uri="{FF2B5EF4-FFF2-40B4-BE49-F238E27FC236}">
                <a16:creationId xmlns:a16="http://schemas.microsoft.com/office/drawing/2014/main" id="{CAD2A38A-E60B-7EF8-7E36-455A274F2065}"/>
              </a:ext>
            </a:extLst>
          </p:cNvPr>
          <p:cNvSpPr/>
          <p:nvPr/>
        </p:nvSpPr>
        <p:spPr>
          <a:xfrm>
            <a:off x="2281084" y="629265"/>
            <a:ext cx="1445342" cy="1288025"/>
          </a:xfrm>
          <a:custGeom>
            <a:avLst/>
            <a:gdLst>
              <a:gd name="connsiteX0" fmla="*/ 78658 w 1445342"/>
              <a:gd name="connsiteY0" fmla="*/ 19664 h 1288025"/>
              <a:gd name="connsiteX1" fmla="*/ 0 w 1445342"/>
              <a:gd name="connsiteY1" fmla="*/ 1288025 h 1288025"/>
              <a:gd name="connsiteX2" fmla="*/ 1445342 w 1445342"/>
              <a:gd name="connsiteY2" fmla="*/ 1238864 h 1288025"/>
              <a:gd name="connsiteX3" fmla="*/ 1347019 w 1445342"/>
              <a:gd name="connsiteY3" fmla="*/ 176980 h 1288025"/>
              <a:gd name="connsiteX4" fmla="*/ 334297 w 1445342"/>
              <a:gd name="connsiteY4" fmla="*/ 0 h 1288025"/>
              <a:gd name="connsiteX5" fmla="*/ 78658 w 1445342"/>
              <a:gd name="connsiteY5" fmla="*/ 19664 h 128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5342" h="1288025">
                <a:moveTo>
                  <a:pt x="78658" y="19664"/>
                </a:moveTo>
                <a:lnTo>
                  <a:pt x="0" y="1288025"/>
                </a:lnTo>
                <a:lnTo>
                  <a:pt x="1445342" y="1238864"/>
                </a:lnTo>
                <a:lnTo>
                  <a:pt x="1347019" y="176980"/>
                </a:lnTo>
                <a:lnTo>
                  <a:pt x="334297" y="0"/>
                </a:lnTo>
                <a:lnTo>
                  <a:pt x="78658" y="1966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Shape 5">
            <a:extLst>
              <a:ext uri="{FF2B5EF4-FFF2-40B4-BE49-F238E27FC236}">
                <a16:creationId xmlns:a16="http://schemas.microsoft.com/office/drawing/2014/main" id="{194139FF-EE89-8B92-F72A-C56B71AD396B}"/>
              </a:ext>
            </a:extLst>
          </p:cNvPr>
          <p:cNvSpPr/>
          <p:nvPr/>
        </p:nvSpPr>
        <p:spPr>
          <a:xfrm>
            <a:off x="3637935" y="668594"/>
            <a:ext cx="2182762" cy="2467896"/>
          </a:xfrm>
          <a:custGeom>
            <a:avLst/>
            <a:gdLst>
              <a:gd name="connsiteX0" fmla="*/ 117988 w 2182762"/>
              <a:gd name="connsiteY0" fmla="*/ 0 h 2467896"/>
              <a:gd name="connsiteX1" fmla="*/ 412955 w 2182762"/>
              <a:gd name="connsiteY1" fmla="*/ 1219200 h 2467896"/>
              <a:gd name="connsiteX2" fmla="*/ 0 w 2182762"/>
              <a:gd name="connsiteY2" fmla="*/ 1602658 h 2467896"/>
              <a:gd name="connsiteX3" fmla="*/ 117988 w 2182762"/>
              <a:gd name="connsiteY3" fmla="*/ 2467896 h 2467896"/>
              <a:gd name="connsiteX4" fmla="*/ 2172930 w 2182762"/>
              <a:gd name="connsiteY4" fmla="*/ 2408903 h 2467896"/>
              <a:gd name="connsiteX5" fmla="*/ 2182762 w 2182762"/>
              <a:gd name="connsiteY5" fmla="*/ 58993 h 2467896"/>
              <a:gd name="connsiteX6" fmla="*/ 639097 w 2182762"/>
              <a:gd name="connsiteY6" fmla="*/ 39329 h 2467896"/>
              <a:gd name="connsiteX7" fmla="*/ 117988 w 2182762"/>
              <a:gd name="connsiteY7" fmla="*/ 0 h 246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2762" h="2467896">
                <a:moveTo>
                  <a:pt x="117988" y="0"/>
                </a:moveTo>
                <a:lnTo>
                  <a:pt x="412955" y="1219200"/>
                </a:lnTo>
                <a:lnTo>
                  <a:pt x="0" y="1602658"/>
                </a:lnTo>
                <a:lnTo>
                  <a:pt x="117988" y="2467896"/>
                </a:lnTo>
                <a:lnTo>
                  <a:pt x="2172930" y="2408903"/>
                </a:lnTo>
                <a:cubicBezTo>
                  <a:pt x="2176207" y="1625600"/>
                  <a:pt x="2179485" y="842296"/>
                  <a:pt x="2182762" y="58993"/>
                </a:cubicBezTo>
                <a:lnTo>
                  <a:pt x="639097" y="39329"/>
                </a:lnTo>
                <a:lnTo>
                  <a:pt x="117988"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Freeform: Shape 7">
            <a:extLst>
              <a:ext uri="{FF2B5EF4-FFF2-40B4-BE49-F238E27FC236}">
                <a16:creationId xmlns:a16="http://schemas.microsoft.com/office/drawing/2014/main" id="{0418CB74-D66F-5FE0-7547-6CEABB2C6B25}"/>
              </a:ext>
            </a:extLst>
          </p:cNvPr>
          <p:cNvSpPr/>
          <p:nvPr/>
        </p:nvSpPr>
        <p:spPr>
          <a:xfrm>
            <a:off x="2654710" y="1887794"/>
            <a:ext cx="1042219" cy="1288025"/>
          </a:xfrm>
          <a:custGeom>
            <a:avLst/>
            <a:gdLst>
              <a:gd name="connsiteX0" fmla="*/ 1002890 w 1042219"/>
              <a:gd name="connsiteY0" fmla="*/ 1288025 h 1288025"/>
              <a:gd name="connsiteX1" fmla="*/ 1042219 w 1042219"/>
              <a:gd name="connsiteY1" fmla="*/ 884903 h 1288025"/>
              <a:gd name="connsiteX2" fmla="*/ 983225 w 1042219"/>
              <a:gd name="connsiteY2" fmla="*/ 206477 h 1288025"/>
              <a:gd name="connsiteX3" fmla="*/ 639096 w 1042219"/>
              <a:gd name="connsiteY3" fmla="*/ 0 h 1288025"/>
              <a:gd name="connsiteX4" fmla="*/ 0 w 1042219"/>
              <a:gd name="connsiteY4" fmla="*/ 29496 h 1288025"/>
              <a:gd name="connsiteX5" fmla="*/ 98322 w 1042219"/>
              <a:gd name="connsiteY5" fmla="*/ 540774 h 1288025"/>
              <a:gd name="connsiteX6" fmla="*/ 1002890 w 1042219"/>
              <a:gd name="connsiteY6" fmla="*/ 1288025 h 128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219" h="1288025">
                <a:moveTo>
                  <a:pt x="1002890" y="1288025"/>
                </a:moveTo>
                <a:lnTo>
                  <a:pt x="1042219" y="884903"/>
                </a:lnTo>
                <a:lnTo>
                  <a:pt x="983225" y="206477"/>
                </a:lnTo>
                <a:lnTo>
                  <a:pt x="639096" y="0"/>
                </a:lnTo>
                <a:lnTo>
                  <a:pt x="0" y="29496"/>
                </a:lnTo>
                <a:lnTo>
                  <a:pt x="98322" y="540774"/>
                </a:lnTo>
                <a:lnTo>
                  <a:pt x="1002890" y="128802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Freeform: Shape 8">
            <a:extLst>
              <a:ext uri="{FF2B5EF4-FFF2-40B4-BE49-F238E27FC236}">
                <a16:creationId xmlns:a16="http://schemas.microsoft.com/office/drawing/2014/main" id="{2CA248AB-BA94-CD6F-08DE-7F871D84E3C8}"/>
              </a:ext>
            </a:extLst>
          </p:cNvPr>
          <p:cNvSpPr/>
          <p:nvPr/>
        </p:nvSpPr>
        <p:spPr>
          <a:xfrm>
            <a:off x="5820697" y="-288235"/>
            <a:ext cx="6339004" cy="3309731"/>
          </a:xfrm>
          <a:custGeom>
            <a:avLst/>
            <a:gdLst>
              <a:gd name="connsiteX0" fmla="*/ 1235035 w 6685823"/>
              <a:gd name="connsiteY0" fmla="*/ 496957 h 3309731"/>
              <a:gd name="connsiteX1" fmla="*/ 857348 w 6685823"/>
              <a:gd name="connsiteY1" fmla="*/ 834887 h 3309731"/>
              <a:gd name="connsiteX2" fmla="*/ 280879 w 6685823"/>
              <a:gd name="connsiteY2" fmla="*/ 1669774 h 3309731"/>
              <a:gd name="connsiteX3" fmla="*/ 22461 w 6685823"/>
              <a:gd name="connsiteY3" fmla="*/ 2385392 h 3309731"/>
              <a:gd name="connsiteX4" fmla="*/ 12522 w 6685823"/>
              <a:gd name="connsiteY4" fmla="*/ 2713383 h 3309731"/>
              <a:gd name="connsiteX5" fmla="*/ 72157 w 6685823"/>
              <a:gd name="connsiteY5" fmla="*/ 2822713 h 3309731"/>
              <a:gd name="connsiteX6" fmla="*/ 181487 w 6685823"/>
              <a:gd name="connsiteY6" fmla="*/ 3130826 h 3309731"/>
              <a:gd name="connsiteX7" fmla="*/ 400148 w 6685823"/>
              <a:gd name="connsiteY7" fmla="*/ 3260035 h 3309731"/>
              <a:gd name="connsiteX8" fmla="*/ 986557 w 6685823"/>
              <a:gd name="connsiteY8" fmla="*/ 3309731 h 3309731"/>
              <a:gd name="connsiteX9" fmla="*/ 1344365 w 6685823"/>
              <a:gd name="connsiteY9" fmla="*/ 3299792 h 3309731"/>
              <a:gd name="connsiteX10" fmla="*/ 1543148 w 6685823"/>
              <a:gd name="connsiteY10" fmla="*/ 3289852 h 3309731"/>
              <a:gd name="connsiteX11" fmla="*/ 1940713 w 6685823"/>
              <a:gd name="connsiteY11" fmla="*/ 3279913 h 3309731"/>
              <a:gd name="connsiteX12" fmla="*/ 2079861 w 6685823"/>
              <a:gd name="connsiteY12" fmla="*/ 3269974 h 3309731"/>
              <a:gd name="connsiteX13" fmla="*/ 2288583 w 6685823"/>
              <a:gd name="connsiteY13" fmla="*/ 3299792 h 3309731"/>
              <a:gd name="connsiteX14" fmla="*/ 2507244 w 6685823"/>
              <a:gd name="connsiteY14" fmla="*/ 3309731 h 3309731"/>
              <a:gd name="connsiteX15" fmla="*/ 3193044 w 6685823"/>
              <a:gd name="connsiteY15" fmla="*/ 3260035 h 3309731"/>
              <a:gd name="connsiteX16" fmla="*/ 3968296 w 6685823"/>
              <a:gd name="connsiteY16" fmla="*/ 3110948 h 3309731"/>
              <a:gd name="connsiteX17" fmla="*/ 4147200 w 6685823"/>
              <a:gd name="connsiteY17" fmla="*/ 3061252 h 3309731"/>
              <a:gd name="connsiteX18" fmla="*/ 4614339 w 6685823"/>
              <a:gd name="connsiteY18" fmla="*/ 3021496 h 3309731"/>
              <a:gd name="connsiteX19" fmla="*/ 4753487 w 6685823"/>
              <a:gd name="connsiteY19" fmla="*/ 2981739 h 3309731"/>
              <a:gd name="connsiteX20" fmla="*/ 4982087 w 6685823"/>
              <a:gd name="connsiteY20" fmla="*/ 2902226 h 3309731"/>
              <a:gd name="connsiteX21" fmla="*/ 5131174 w 6685823"/>
              <a:gd name="connsiteY21" fmla="*/ 2852531 h 3309731"/>
              <a:gd name="connsiteX22" fmla="*/ 5310079 w 6685823"/>
              <a:gd name="connsiteY22" fmla="*/ 2802835 h 3309731"/>
              <a:gd name="connsiteX23" fmla="*/ 5439287 w 6685823"/>
              <a:gd name="connsiteY23" fmla="*/ 2773018 h 3309731"/>
              <a:gd name="connsiteX24" fmla="*/ 5667887 w 6685823"/>
              <a:gd name="connsiteY24" fmla="*/ 2693505 h 3309731"/>
              <a:gd name="connsiteX25" fmla="*/ 5916365 w 6685823"/>
              <a:gd name="connsiteY25" fmla="*/ 2613992 h 3309731"/>
              <a:gd name="connsiteX26" fmla="*/ 6284113 w 6685823"/>
              <a:gd name="connsiteY26" fmla="*/ 2405270 h 3309731"/>
              <a:gd name="connsiteX27" fmla="*/ 6403383 w 6685823"/>
              <a:gd name="connsiteY27" fmla="*/ 2345635 h 3309731"/>
              <a:gd name="connsiteX28" fmla="*/ 6612105 w 6685823"/>
              <a:gd name="connsiteY28" fmla="*/ 2136913 h 3309731"/>
              <a:gd name="connsiteX29" fmla="*/ 6622044 w 6685823"/>
              <a:gd name="connsiteY29" fmla="*/ 1669774 h 3309731"/>
              <a:gd name="connsiteX30" fmla="*/ 6661800 w 6685823"/>
              <a:gd name="connsiteY30" fmla="*/ 1570383 h 3309731"/>
              <a:gd name="connsiteX31" fmla="*/ 6631983 w 6685823"/>
              <a:gd name="connsiteY31" fmla="*/ 993913 h 3309731"/>
              <a:gd name="connsiteX32" fmla="*/ 6542531 w 6685823"/>
              <a:gd name="connsiteY32" fmla="*/ 815009 h 3309731"/>
              <a:gd name="connsiteX33" fmla="*/ 6522652 w 6685823"/>
              <a:gd name="connsiteY33" fmla="*/ 745435 h 3309731"/>
              <a:gd name="connsiteX34" fmla="*/ 6512713 w 6685823"/>
              <a:gd name="connsiteY34" fmla="*/ 705678 h 3309731"/>
              <a:gd name="connsiteX35" fmla="*/ 6482896 w 6685823"/>
              <a:gd name="connsiteY35" fmla="*/ 685800 h 3309731"/>
              <a:gd name="connsiteX36" fmla="*/ 6433200 w 6685823"/>
              <a:gd name="connsiteY36" fmla="*/ 646044 h 3309731"/>
              <a:gd name="connsiteX37" fmla="*/ 6184722 w 6685823"/>
              <a:gd name="connsiteY37" fmla="*/ 477078 h 3309731"/>
              <a:gd name="connsiteX38" fmla="*/ 6035635 w 6685823"/>
              <a:gd name="connsiteY38" fmla="*/ 397565 h 3309731"/>
              <a:gd name="connsiteX39" fmla="*/ 5648009 w 6685823"/>
              <a:gd name="connsiteY39" fmla="*/ 318052 h 3309731"/>
              <a:gd name="connsiteX40" fmla="*/ 5568496 w 6685823"/>
              <a:gd name="connsiteY40" fmla="*/ 298174 h 3309731"/>
              <a:gd name="connsiteX41" fmla="*/ 5429348 w 6685823"/>
              <a:gd name="connsiteY41" fmla="*/ 258418 h 3309731"/>
              <a:gd name="connsiteX42" fmla="*/ 5339896 w 6685823"/>
              <a:gd name="connsiteY42" fmla="*/ 238539 h 3309731"/>
              <a:gd name="connsiteX43" fmla="*/ 5220626 w 6685823"/>
              <a:gd name="connsiteY43" fmla="*/ 208722 h 3309731"/>
              <a:gd name="connsiteX44" fmla="*/ 5031783 w 6685823"/>
              <a:gd name="connsiteY44" fmla="*/ 168965 h 3309731"/>
              <a:gd name="connsiteX45" fmla="*/ 4862818 w 6685823"/>
              <a:gd name="connsiteY45" fmla="*/ 129209 h 3309731"/>
              <a:gd name="connsiteX46" fmla="*/ 4763426 w 6685823"/>
              <a:gd name="connsiteY46" fmla="*/ 119270 h 3309731"/>
              <a:gd name="connsiteX47" fmla="*/ 4445374 w 6685823"/>
              <a:gd name="connsiteY47" fmla="*/ 109331 h 3309731"/>
              <a:gd name="connsiteX48" fmla="*/ 4246592 w 6685823"/>
              <a:gd name="connsiteY48" fmla="*/ 89452 h 3309731"/>
              <a:gd name="connsiteX49" fmla="*/ 4057748 w 6685823"/>
              <a:gd name="connsiteY49" fmla="*/ 49696 h 3309731"/>
              <a:gd name="connsiteX50" fmla="*/ 3709879 w 6685823"/>
              <a:gd name="connsiteY50" fmla="*/ 0 h 3309731"/>
              <a:gd name="connsiteX51" fmla="*/ 3570731 w 6685823"/>
              <a:gd name="connsiteY51" fmla="*/ 9939 h 3309731"/>
              <a:gd name="connsiteX52" fmla="*/ 2944565 w 6685823"/>
              <a:gd name="connsiteY52" fmla="*/ 129209 h 3309731"/>
              <a:gd name="connsiteX53" fmla="*/ 2805418 w 6685823"/>
              <a:gd name="connsiteY53" fmla="*/ 159026 h 3309731"/>
              <a:gd name="connsiteX54" fmla="*/ 2566879 w 6685823"/>
              <a:gd name="connsiteY54" fmla="*/ 178905 h 3309731"/>
              <a:gd name="connsiteX55" fmla="*/ 2397913 w 6685823"/>
              <a:gd name="connsiteY55" fmla="*/ 198783 h 3309731"/>
              <a:gd name="connsiteX56" fmla="*/ 2209070 w 6685823"/>
              <a:gd name="connsiteY56" fmla="*/ 238539 h 3309731"/>
              <a:gd name="connsiteX57" fmla="*/ 1900957 w 6685823"/>
              <a:gd name="connsiteY57" fmla="*/ 248478 h 3309731"/>
              <a:gd name="connsiteX58" fmla="*/ 1791626 w 6685823"/>
              <a:gd name="connsiteY58" fmla="*/ 337931 h 3309731"/>
              <a:gd name="connsiteX59" fmla="*/ 1741931 w 6685823"/>
              <a:gd name="connsiteY59" fmla="*/ 367748 h 3309731"/>
              <a:gd name="connsiteX60" fmla="*/ 1572965 w 6685823"/>
              <a:gd name="connsiteY60" fmla="*/ 417444 h 3309731"/>
              <a:gd name="connsiteX61" fmla="*/ 1423879 w 6685823"/>
              <a:gd name="connsiteY61" fmla="*/ 467139 h 3309731"/>
              <a:gd name="connsiteX62" fmla="*/ 1384122 w 6685823"/>
              <a:gd name="connsiteY62" fmla="*/ 477078 h 3309731"/>
              <a:gd name="connsiteX63" fmla="*/ 1334426 w 6685823"/>
              <a:gd name="connsiteY63" fmla="*/ 487018 h 3309731"/>
              <a:gd name="connsiteX64" fmla="*/ 1254913 w 6685823"/>
              <a:gd name="connsiteY64" fmla="*/ 516835 h 3309731"/>
              <a:gd name="connsiteX65" fmla="*/ 1175400 w 6685823"/>
              <a:gd name="connsiteY65" fmla="*/ 546652 h 330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685823" h="3309731">
                <a:moveTo>
                  <a:pt x="1235035" y="496957"/>
                </a:moveTo>
                <a:cubicBezTo>
                  <a:pt x="1108221" y="598406"/>
                  <a:pt x="934550" y="735628"/>
                  <a:pt x="857348" y="834887"/>
                </a:cubicBezTo>
                <a:cubicBezTo>
                  <a:pt x="611120" y="1151465"/>
                  <a:pt x="476440" y="1299457"/>
                  <a:pt x="280879" y="1669774"/>
                </a:cubicBezTo>
                <a:cubicBezTo>
                  <a:pt x="141088" y="1934485"/>
                  <a:pt x="101902" y="2111759"/>
                  <a:pt x="22461" y="2385392"/>
                </a:cubicBezTo>
                <a:cubicBezTo>
                  <a:pt x="8998" y="2493096"/>
                  <a:pt x="-14720" y="2604417"/>
                  <a:pt x="12522" y="2713383"/>
                </a:cubicBezTo>
                <a:cubicBezTo>
                  <a:pt x="22590" y="2753656"/>
                  <a:pt x="57435" y="2783899"/>
                  <a:pt x="72157" y="2822713"/>
                </a:cubicBezTo>
                <a:cubicBezTo>
                  <a:pt x="262547" y="3324652"/>
                  <a:pt x="-2185" y="2732874"/>
                  <a:pt x="181487" y="3130826"/>
                </a:cubicBezTo>
                <a:cubicBezTo>
                  <a:pt x="200851" y="3247014"/>
                  <a:pt x="181882" y="3241538"/>
                  <a:pt x="400148" y="3260035"/>
                </a:cubicBezTo>
                <a:lnTo>
                  <a:pt x="986557" y="3309731"/>
                </a:lnTo>
                <a:lnTo>
                  <a:pt x="1344365" y="3299792"/>
                </a:lnTo>
                <a:cubicBezTo>
                  <a:pt x="1410667" y="3297424"/>
                  <a:pt x="1476841" y="3292062"/>
                  <a:pt x="1543148" y="3289852"/>
                </a:cubicBezTo>
                <a:lnTo>
                  <a:pt x="1940713" y="3279913"/>
                </a:lnTo>
                <a:cubicBezTo>
                  <a:pt x="1987096" y="3276600"/>
                  <a:pt x="2033436" y="3267321"/>
                  <a:pt x="2079861" y="3269974"/>
                </a:cubicBezTo>
                <a:cubicBezTo>
                  <a:pt x="2150027" y="3273984"/>
                  <a:pt x="2218375" y="3296601"/>
                  <a:pt x="2288583" y="3299792"/>
                </a:cubicBezTo>
                <a:lnTo>
                  <a:pt x="2507244" y="3309731"/>
                </a:lnTo>
                <a:cubicBezTo>
                  <a:pt x="2735844" y="3293166"/>
                  <a:pt x="2965937" y="3290934"/>
                  <a:pt x="3193044" y="3260035"/>
                </a:cubicBezTo>
                <a:cubicBezTo>
                  <a:pt x="3453794" y="3224559"/>
                  <a:pt x="3714744" y="3181380"/>
                  <a:pt x="3968296" y="3110948"/>
                </a:cubicBezTo>
                <a:cubicBezTo>
                  <a:pt x="4027931" y="3094383"/>
                  <a:pt x="4086223" y="3071857"/>
                  <a:pt x="4147200" y="3061252"/>
                </a:cubicBezTo>
                <a:cubicBezTo>
                  <a:pt x="4300450" y="3034600"/>
                  <a:pt x="4459161" y="3029663"/>
                  <a:pt x="4614339" y="3021496"/>
                </a:cubicBezTo>
                <a:cubicBezTo>
                  <a:pt x="4694857" y="3005393"/>
                  <a:pt x="4648004" y="3016900"/>
                  <a:pt x="4753487" y="2981739"/>
                </a:cubicBezTo>
                <a:cubicBezTo>
                  <a:pt x="5005171" y="2897844"/>
                  <a:pt x="4632336" y="3022829"/>
                  <a:pt x="4982087" y="2902226"/>
                </a:cubicBezTo>
                <a:cubicBezTo>
                  <a:pt x="5031609" y="2885149"/>
                  <a:pt x="5080701" y="2866551"/>
                  <a:pt x="5131174" y="2852531"/>
                </a:cubicBezTo>
                <a:lnTo>
                  <a:pt x="5310079" y="2802835"/>
                </a:lnTo>
                <a:cubicBezTo>
                  <a:pt x="5352878" y="2791790"/>
                  <a:pt x="5397015" y="2785934"/>
                  <a:pt x="5439287" y="2773018"/>
                </a:cubicBezTo>
                <a:cubicBezTo>
                  <a:pt x="5516443" y="2749442"/>
                  <a:pt x="5589618" y="2713073"/>
                  <a:pt x="5667887" y="2693505"/>
                </a:cubicBezTo>
                <a:cubicBezTo>
                  <a:pt x="5752944" y="2672240"/>
                  <a:pt x="5836190" y="2654079"/>
                  <a:pt x="5916365" y="2613992"/>
                </a:cubicBezTo>
                <a:cubicBezTo>
                  <a:pt x="6042435" y="2550957"/>
                  <a:pt x="6160663" y="2473293"/>
                  <a:pt x="6284113" y="2405270"/>
                </a:cubicBezTo>
                <a:cubicBezTo>
                  <a:pt x="6323043" y="2383819"/>
                  <a:pt x="6367495" y="2371861"/>
                  <a:pt x="6403383" y="2345635"/>
                </a:cubicBezTo>
                <a:cubicBezTo>
                  <a:pt x="6489159" y="2282952"/>
                  <a:pt x="6544906" y="2213711"/>
                  <a:pt x="6612105" y="2136913"/>
                </a:cubicBezTo>
                <a:cubicBezTo>
                  <a:pt x="6602822" y="1951268"/>
                  <a:pt x="6590319" y="1865410"/>
                  <a:pt x="6622044" y="1669774"/>
                </a:cubicBezTo>
                <a:cubicBezTo>
                  <a:pt x="6627756" y="1634552"/>
                  <a:pt x="6648548" y="1603513"/>
                  <a:pt x="6661800" y="1570383"/>
                </a:cubicBezTo>
                <a:cubicBezTo>
                  <a:pt x="6696512" y="1310054"/>
                  <a:pt x="6699264" y="1382643"/>
                  <a:pt x="6631983" y="993913"/>
                </a:cubicBezTo>
                <a:cubicBezTo>
                  <a:pt x="6623811" y="946700"/>
                  <a:pt x="6560572" y="856246"/>
                  <a:pt x="6542531" y="815009"/>
                </a:cubicBezTo>
                <a:cubicBezTo>
                  <a:pt x="6532863" y="792912"/>
                  <a:pt x="6528998" y="768705"/>
                  <a:pt x="6522652" y="745435"/>
                </a:cubicBezTo>
                <a:cubicBezTo>
                  <a:pt x="6519058" y="732256"/>
                  <a:pt x="6520290" y="717044"/>
                  <a:pt x="6512713" y="705678"/>
                </a:cubicBezTo>
                <a:cubicBezTo>
                  <a:pt x="6506087" y="695739"/>
                  <a:pt x="6492452" y="692967"/>
                  <a:pt x="6482896" y="685800"/>
                </a:cubicBezTo>
                <a:cubicBezTo>
                  <a:pt x="6465925" y="673072"/>
                  <a:pt x="6450356" y="658521"/>
                  <a:pt x="6433200" y="646044"/>
                </a:cubicBezTo>
                <a:cubicBezTo>
                  <a:pt x="6376645" y="604913"/>
                  <a:pt x="6260156" y="519715"/>
                  <a:pt x="6184722" y="477078"/>
                </a:cubicBezTo>
                <a:cubicBezTo>
                  <a:pt x="6135690" y="449364"/>
                  <a:pt x="6089305" y="414642"/>
                  <a:pt x="6035635" y="397565"/>
                </a:cubicBezTo>
                <a:cubicBezTo>
                  <a:pt x="5822329" y="329695"/>
                  <a:pt x="5806411" y="357652"/>
                  <a:pt x="5648009" y="318052"/>
                </a:cubicBezTo>
                <a:cubicBezTo>
                  <a:pt x="5621505" y="311426"/>
                  <a:pt x="5594853" y="305362"/>
                  <a:pt x="5568496" y="298174"/>
                </a:cubicBezTo>
                <a:cubicBezTo>
                  <a:pt x="5521957" y="285482"/>
                  <a:pt x="5476025" y="270595"/>
                  <a:pt x="5429348" y="258418"/>
                </a:cubicBezTo>
                <a:cubicBezTo>
                  <a:pt x="5399792" y="250708"/>
                  <a:pt x="5369610" y="245614"/>
                  <a:pt x="5339896" y="238539"/>
                </a:cubicBezTo>
                <a:cubicBezTo>
                  <a:pt x="5300030" y="229047"/>
                  <a:pt x="5260600" y="217748"/>
                  <a:pt x="5220626" y="208722"/>
                </a:cubicBezTo>
                <a:cubicBezTo>
                  <a:pt x="5157878" y="194553"/>
                  <a:pt x="5094579" y="182920"/>
                  <a:pt x="5031783" y="168965"/>
                </a:cubicBezTo>
                <a:cubicBezTo>
                  <a:pt x="4975301" y="156413"/>
                  <a:pt x="4919710" y="139744"/>
                  <a:pt x="4862818" y="129209"/>
                </a:cubicBezTo>
                <a:cubicBezTo>
                  <a:pt x="4830079" y="123146"/>
                  <a:pt x="4796684" y="120854"/>
                  <a:pt x="4763426" y="119270"/>
                </a:cubicBezTo>
                <a:cubicBezTo>
                  <a:pt x="4657477" y="114225"/>
                  <a:pt x="4551391" y="112644"/>
                  <a:pt x="4445374" y="109331"/>
                </a:cubicBezTo>
                <a:cubicBezTo>
                  <a:pt x="4379113" y="102705"/>
                  <a:pt x="4312409" y="99578"/>
                  <a:pt x="4246592" y="89452"/>
                </a:cubicBezTo>
                <a:cubicBezTo>
                  <a:pt x="4183012" y="79670"/>
                  <a:pt x="4121011" y="61350"/>
                  <a:pt x="4057748" y="49696"/>
                </a:cubicBezTo>
                <a:cubicBezTo>
                  <a:pt x="3923503" y="24967"/>
                  <a:pt x="3842139" y="16532"/>
                  <a:pt x="3709879" y="0"/>
                </a:cubicBezTo>
                <a:cubicBezTo>
                  <a:pt x="3663496" y="3313"/>
                  <a:pt x="3616873" y="4171"/>
                  <a:pt x="3570731" y="9939"/>
                </a:cubicBezTo>
                <a:cubicBezTo>
                  <a:pt x="3425384" y="28108"/>
                  <a:pt x="2989570" y="120056"/>
                  <a:pt x="2944565" y="129209"/>
                </a:cubicBezTo>
                <a:cubicBezTo>
                  <a:pt x="2898081" y="138663"/>
                  <a:pt x="2852714" y="155388"/>
                  <a:pt x="2805418" y="159026"/>
                </a:cubicBezTo>
                <a:lnTo>
                  <a:pt x="2566879" y="178905"/>
                </a:lnTo>
                <a:cubicBezTo>
                  <a:pt x="2510491" y="184947"/>
                  <a:pt x="2454235" y="192157"/>
                  <a:pt x="2397913" y="198783"/>
                </a:cubicBezTo>
                <a:cubicBezTo>
                  <a:pt x="2344570" y="212119"/>
                  <a:pt x="2261077" y="234824"/>
                  <a:pt x="2209070" y="238539"/>
                </a:cubicBezTo>
                <a:cubicBezTo>
                  <a:pt x="2106573" y="245860"/>
                  <a:pt x="2003661" y="245165"/>
                  <a:pt x="1900957" y="248478"/>
                </a:cubicBezTo>
                <a:cubicBezTo>
                  <a:pt x="1865045" y="284392"/>
                  <a:pt x="1845438" y="305644"/>
                  <a:pt x="1791626" y="337931"/>
                </a:cubicBezTo>
                <a:cubicBezTo>
                  <a:pt x="1775061" y="347870"/>
                  <a:pt x="1760086" y="361146"/>
                  <a:pt x="1741931" y="367748"/>
                </a:cubicBezTo>
                <a:cubicBezTo>
                  <a:pt x="1686758" y="387811"/>
                  <a:pt x="1628660" y="398879"/>
                  <a:pt x="1572965" y="417444"/>
                </a:cubicBezTo>
                <a:cubicBezTo>
                  <a:pt x="1523270" y="434009"/>
                  <a:pt x="1474698" y="454434"/>
                  <a:pt x="1423879" y="467139"/>
                </a:cubicBezTo>
                <a:cubicBezTo>
                  <a:pt x="1410627" y="470452"/>
                  <a:pt x="1397457" y="474115"/>
                  <a:pt x="1384122" y="477078"/>
                </a:cubicBezTo>
                <a:cubicBezTo>
                  <a:pt x="1367631" y="480743"/>
                  <a:pt x="1350815" y="482921"/>
                  <a:pt x="1334426" y="487018"/>
                </a:cubicBezTo>
                <a:cubicBezTo>
                  <a:pt x="1317222" y="491319"/>
                  <a:pt x="1264033" y="512275"/>
                  <a:pt x="1254913" y="516835"/>
                </a:cubicBezTo>
                <a:cubicBezTo>
                  <a:pt x="1185051" y="551766"/>
                  <a:pt x="1230527" y="546652"/>
                  <a:pt x="1175400" y="546652"/>
                </a:cubicBezTo>
              </a:path>
            </a:pathLst>
          </a:cu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Freeform: Shape 9">
            <a:extLst>
              <a:ext uri="{FF2B5EF4-FFF2-40B4-BE49-F238E27FC236}">
                <a16:creationId xmlns:a16="http://schemas.microsoft.com/office/drawing/2014/main" id="{F343FBE9-2EAE-2187-4310-52017EBACB3E}"/>
              </a:ext>
            </a:extLst>
          </p:cNvPr>
          <p:cNvSpPr/>
          <p:nvPr/>
        </p:nvSpPr>
        <p:spPr>
          <a:xfrm>
            <a:off x="9694129" y="2305878"/>
            <a:ext cx="2421671" cy="2524539"/>
          </a:xfrm>
          <a:custGeom>
            <a:avLst/>
            <a:gdLst>
              <a:gd name="connsiteX0" fmla="*/ 334454 w 2421671"/>
              <a:gd name="connsiteY0" fmla="*/ 655983 h 2524539"/>
              <a:gd name="connsiteX1" fmla="*/ 304636 w 2421671"/>
              <a:gd name="connsiteY1" fmla="*/ 705679 h 2524539"/>
              <a:gd name="connsiteX2" fmla="*/ 274819 w 2421671"/>
              <a:gd name="connsiteY2" fmla="*/ 1192696 h 2524539"/>
              <a:gd name="connsiteX3" fmla="*/ 235062 w 2421671"/>
              <a:gd name="connsiteY3" fmla="*/ 1610139 h 2524539"/>
              <a:gd name="connsiteX4" fmla="*/ 215184 w 2421671"/>
              <a:gd name="connsiteY4" fmla="*/ 1659835 h 2524539"/>
              <a:gd name="connsiteX5" fmla="*/ 195306 w 2421671"/>
              <a:gd name="connsiteY5" fmla="*/ 1689652 h 2524539"/>
              <a:gd name="connsiteX6" fmla="*/ 105854 w 2421671"/>
              <a:gd name="connsiteY6" fmla="*/ 1798983 h 2524539"/>
              <a:gd name="connsiteX7" fmla="*/ 66097 w 2421671"/>
              <a:gd name="connsiteY7" fmla="*/ 1848679 h 2524539"/>
              <a:gd name="connsiteX8" fmla="*/ 16401 w 2421671"/>
              <a:gd name="connsiteY8" fmla="*/ 1918252 h 2524539"/>
              <a:gd name="connsiteX9" fmla="*/ 36280 w 2421671"/>
              <a:gd name="connsiteY9" fmla="*/ 2236305 h 2524539"/>
              <a:gd name="connsiteX10" fmla="*/ 66097 w 2421671"/>
              <a:gd name="connsiteY10" fmla="*/ 2286000 h 2524539"/>
              <a:gd name="connsiteX11" fmla="*/ 205245 w 2421671"/>
              <a:gd name="connsiteY11" fmla="*/ 2375452 h 2524539"/>
              <a:gd name="connsiteX12" fmla="*/ 513358 w 2421671"/>
              <a:gd name="connsiteY12" fmla="*/ 2474844 h 2524539"/>
              <a:gd name="connsiteX13" fmla="*/ 910923 w 2421671"/>
              <a:gd name="connsiteY13" fmla="*/ 2524539 h 2524539"/>
              <a:gd name="connsiteX14" fmla="*/ 1278671 w 2421671"/>
              <a:gd name="connsiteY14" fmla="*/ 2474844 h 2524539"/>
              <a:gd name="connsiteX15" fmla="*/ 1457575 w 2421671"/>
              <a:gd name="connsiteY15" fmla="*/ 2454965 h 2524539"/>
              <a:gd name="connsiteX16" fmla="*/ 1616601 w 2421671"/>
              <a:gd name="connsiteY16" fmla="*/ 2415209 h 2524539"/>
              <a:gd name="connsiteX17" fmla="*/ 1755749 w 2421671"/>
              <a:gd name="connsiteY17" fmla="*/ 2315818 h 2524539"/>
              <a:gd name="connsiteX18" fmla="*/ 2004228 w 2421671"/>
              <a:gd name="connsiteY18" fmla="*/ 1928192 h 2524539"/>
              <a:gd name="connsiteX19" fmla="*/ 2183132 w 2421671"/>
              <a:gd name="connsiteY19" fmla="*/ 1431235 h 2524539"/>
              <a:gd name="connsiteX20" fmla="*/ 2252706 w 2421671"/>
              <a:gd name="connsiteY20" fmla="*/ 1212574 h 2524539"/>
              <a:gd name="connsiteX21" fmla="*/ 2312341 w 2421671"/>
              <a:gd name="connsiteY21" fmla="*/ 1093305 h 2524539"/>
              <a:gd name="connsiteX22" fmla="*/ 2381914 w 2421671"/>
              <a:gd name="connsiteY22" fmla="*/ 606287 h 2524539"/>
              <a:gd name="connsiteX23" fmla="*/ 2421671 w 2421671"/>
              <a:gd name="connsiteY23" fmla="*/ 228600 h 2524539"/>
              <a:gd name="connsiteX24" fmla="*/ 2391854 w 2421671"/>
              <a:gd name="connsiteY24" fmla="*/ 59635 h 2524539"/>
              <a:gd name="connsiteX25" fmla="*/ 2352097 w 2421671"/>
              <a:gd name="connsiteY25" fmla="*/ 29818 h 2524539"/>
              <a:gd name="connsiteX26" fmla="*/ 2302401 w 2421671"/>
              <a:gd name="connsiteY26" fmla="*/ 19879 h 2524539"/>
              <a:gd name="connsiteX27" fmla="*/ 2242767 w 2421671"/>
              <a:gd name="connsiteY27" fmla="*/ 0 h 2524539"/>
              <a:gd name="connsiteX28" fmla="*/ 2103619 w 2421671"/>
              <a:gd name="connsiteY28" fmla="*/ 9939 h 2524539"/>
              <a:gd name="connsiteX29" fmla="*/ 2043984 w 2421671"/>
              <a:gd name="connsiteY29" fmla="*/ 39757 h 2524539"/>
              <a:gd name="connsiteX30" fmla="*/ 1964471 w 2421671"/>
              <a:gd name="connsiteY30" fmla="*/ 59635 h 2524539"/>
              <a:gd name="connsiteX31" fmla="*/ 1865080 w 2421671"/>
              <a:gd name="connsiteY31" fmla="*/ 89452 h 2524539"/>
              <a:gd name="connsiteX32" fmla="*/ 1676236 w 2421671"/>
              <a:gd name="connsiteY32" fmla="*/ 198783 h 2524539"/>
              <a:gd name="connsiteX33" fmla="*/ 1606662 w 2421671"/>
              <a:gd name="connsiteY33" fmla="*/ 228600 h 2524539"/>
              <a:gd name="connsiteX34" fmla="*/ 1457575 w 2421671"/>
              <a:gd name="connsiteY34" fmla="*/ 238539 h 2524539"/>
              <a:gd name="connsiteX35" fmla="*/ 1348245 w 2421671"/>
              <a:gd name="connsiteY35" fmla="*/ 308113 h 2524539"/>
              <a:gd name="connsiteX36" fmla="*/ 1278671 w 2421671"/>
              <a:gd name="connsiteY36" fmla="*/ 327992 h 2524539"/>
              <a:gd name="connsiteX37" fmla="*/ 1209097 w 2421671"/>
              <a:gd name="connsiteY37" fmla="*/ 357809 h 2524539"/>
              <a:gd name="connsiteX38" fmla="*/ 1000375 w 2421671"/>
              <a:gd name="connsiteY38" fmla="*/ 417444 h 2524539"/>
              <a:gd name="connsiteX39" fmla="*/ 722080 w 2421671"/>
              <a:gd name="connsiteY39" fmla="*/ 477079 h 2524539"/>
              <a:gd name="connsiteX40" fmla="*/ 592871 w 2421671"/>
              <a:gd name="connsiteY40" fmla="*/ 506896 h 2524539"/>
              <a:gd name="connsiteX41" fmla="*/ 513358 w 2421671"/>
              <a:gd name="connsiteY41" fmla="*/ 516835 h 2524539"/>
              <a:gd name="connsiteX42" fmla="*/ 463662 w 2421671"/>
              <a:gd name="connsiteY42" fmla="*/ 536713 h 2524539"/>
              <a:gd name="connsiteX43" fmla="*/ 404028 w 2421671"/>
              <a:gd name="connsiteY43" fmla="*/ 546652 h 2524539"/>
              <a:gd name="connsiteX44" fmla="*/ 364271 w 2421671"/>
              <a:gd name="connsiteY44" fmla="*/ 556592 h 2524539"/>
              <a:gd name="connsiteX45" fmla="*/ 284758 w 2421671"/>
              <a:gd name="connsiteY45" fmla="*/ 576470 h 2524539"/>
              <a:gd name="connsiteX46" fmla="*/ 264880 w 2421671"/>
              <a:gd name="connsiteY46" fmla="*/ 616226 h 2524539"/>
              <a:gd name="connsiteX47" fmla="*/ 284758 w 2421671"/>
              <a:gd name="connsiteY47" fmla="*/ 636105 h 2524539"/>
              <a:gd name="connsiteX48" fmla="*/ 334454 w 2421671"/>
              <a:gd name="connsiteY48" fmla="*/ 655983 h 252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21671" h="2524539">
                <a:moveTo>
                  <a:pt x="334454" y="655983"/>
                </a:moveTo>
                <a:cubicBezTo>
                  <a:pt x="337767" y="667579"/>
                  <a:pt x="309111" y="686886"/>
                  <a:pt x="304636" y="705679"/>
                </a:cubicBezTo>
                <a:cubicBezTo>
                  <a:pt x="274384" y="832737"/>
                  <a:pt x="279839" y="1098992"/>
                  <a:pt x="274819" y="1192696"/>
                </a:cubicBezTo>
                <a:cubicBezTo>
                  <a:pt x="273117" y="1224465"/>
                  <a:pt x="243370" y="1560293"/>
                  <a:pt x="235062" y="1610139"/>
                </a:cubicBezTo>
                <a:cubicBezTo>
                  <a:pt x="232129" y="1627738"/>
                  <a:pt x="223163" y="1643877"/>
                  <a:pt x="215184" y="1659835"/>
                </a:cubicBezTo>
                <a:cubicBezTo>
                  <a:pt x="209842" y="1670519"/>
                  <a:pt x="202686" y="1680259"/>
                  <a:pt x="195306" y="1689652"/>
                </a:cubicBezTo>
                <a:cubicBezTo>
                  <a:pt x="166215" y="1726678"/>
                  <a:pt x="135547" y="1762438"/>
                  <a:pt x="105854" y="1798983"/>
                </a:cubicBezTo>
                <a:cubicBezTo>
                  <a:pt x="92477" y="1815448"/>
                  <a:pt x="77864" y="1831028"/>
                  <a:pt x="66097" y="1848679"/>
                </a:cubicBezTo>
                <a:cubicBezTo>
                  <a:pt x="37030" y="1892279"/>
                  <a:pt x="53386" y="1868940"/>
                  <a:pt x="16401" y="1918252"/>
                </a:cubicBezTo>
                <a:cubicBezTo>
                  <a:pt x="-9079" y="2045652"/>
                  <a:pt x="-6646" y="2007369"/>
                  <a:pt x="36280" y="2236305"/>
                </a:cubicBezTo>
                <a:cubicBezTo>
                  <a:pt x="39840" y="2255292"/>
                  <a:pt x="53864" y="2271049"/>
                  <a:pt x="66097" y="2286000"/>
                </a:cubicBezTo>
                <a:cubicBezTo>
                  <a:pt x="120909" y="2352992"/>
                  <a:pt x="124420" y="2348510"/>
                  <a:pt x="205245" y="2375452"/>
                </a:cubicBezTo>
                <a:cubicBezTo>
                  <a:pt x="307623" y="2409578"/>
                  <a:pt x="406527" y="2459583"/>
                  <a:pt x="513358" y="2474844"/>
                </a:cubicBezTo>
                <a:cubicBezTo>
                  <a:pt x="831147" y="2520242"/>
                  <a:pt x="698271" y="2506818"/>
                  <a:pt x="910923" y="2524539"/>
                </a:cubicBezTo>
                <a:lnTo>
                  <a:pt x="1278671" y="2474844"/>
                </a:lnTo>
                <a:cubicBezTo>
                  <a:pt x="1338193" y="2467269"/>
                  <a:pt x="1398486" y="2465392"/>
                  <a:pt x="1457575" y="2454965"/>
                </a:cubicBezTo>
                <a:cubicBezTo>
                  <a:pt x="1511384" y="2445469"/>
                  <a:pt x="1563592" y="2428461"/>
                  <a:pt x="1616601" y="2415209"/>
                </a:cubicBezTo>
                <a:cubicBezTo>
                  <a:pt x="1643517" y="2398387"/>
                  <a:pt x="1733813" y="2346953"/>
                  <a:pt x="1755749" y="2315818"/>
                </a:cubicBezTo>
                <a:cubicBezTo>
                  <a:pt x="1844145" y="2190354"/>
                  <a:pt x="1949134" y="2071439"/>
                  <a:pt x="2004228" y="1928192"/>
                </a:cubicBezTo>
                <a:cubicBezTo>
                  <a:pt x="2063276" y="1774665"/>
                  <a:pt x="2143617" y="1569540"/>
                  <a:pt x="2183132" y="1431235"/>
                </a:cubicBezTo>
                <a:cubicBezTo>
                  <a:pt x="2202953" y="1361859"/>
                  <a:pt x="2222211" y="1280340"/>
                  <a:pt x="2252706" y="1212574"/>
                </a:cubicBezTo>
                <a:cubicBezTo>
                  <a:pt x="2270946" y="1172040"/>
                  <a:pt x="2292463" y="1133061"/>
                  <a:pt x="2312341" y="1093305"/>
                </a:cubicBezTo>
                <a:cubicBezTo>
                  <a:pt x="2335532" y="930966"/>
                  <a:pt x="2364747" y="769373"/>
                  <a:pt x="2381914" y="606287"/>
                </a:cubicBezTo>
                <a:lnTo>
                  <a:pt x="2421671" y="228600"/>
                </a:lnTo>
                <a:cubicBezTo>
                  <a:pt x="2411732" y="172278"/>
                  <a:pt x="2410747" y="113616"/>
                  <a:pt x="2391854" y="59635"/>
                </a:cubicBezTo>
                <a:cubicBezTo>
                  <a:pt x="2386382" y="44000"/>
                  <a:pt x="2367235" y="36546"/>
                  <a:pt x="2352097" y="29818"/>
                </a:cubicBezTo>
                <a:cubicBezTo>
                  <a:pt x="2336660" y="22957"/>
                  <a:pt x="2318699" y="24324"/>
                  <a:pt x="2302401" y="19879"/>
                </a:cubicBezTo>
                <a:cubicBezTo>
                  <a:pt x="2282186" y="14366"/>
                  <a:pt x="2262645" y="6626"/>
                  <a:pt x="2242767" y="0"/>
                </a:cubicBezTo>
                <a:cubicBezTo>
                  <a:pt x="2196384" y="3313"/>
                  <a:pt x="2149217" y="819"/>
                  <a:pt x="2103619" y="9939"/>
                </a:cubicBezTo>
                <a:cubicBezTo>
                  <a:pt x="2081826" y="14298"/>
                  <a:pt x="2064914" y="32282"/>
                  <a:pt x="2043984" y="39757"/>
                </a:cubicBezTo>
                <a:cubicBezTo>
                  <a:pt x="2018256" y="48946"/>
                  <a:pt x="1990794" y="52323"/>
                  <a:pt x="1964471" y="59635"/>
                </a:cubicBezTo>
                <a:cubicBezTo>
                  <a:pt x="1931144" y="68892"/>
                  <a:pt x="1898210" y="79513"/>
                  <a:pt x="1865080" y="89452"/>
                </a:cubicBezTo>
                <a:cubicBezTo>
                  <a:pt x="1802132" y="125896"/>
                  <a:pt x="1743091" y="170131"/>
                  <a:pt x="1676236" y="198783"/>
                </a:cubicBezTo>
                <a:cubicBezTo>
                  <a:pt x="1653045" y="208722"/>
                  <a:pt x="1631486" y="224087"/>
                  <a:pt x="1606662" y="228600"/>
                </a:cubicBezTo>
                <a:cubicBezTo>
                  <a:pt x="1557659" y="237509"/>
                  <a:pt x="1507271" y="235226"/>
                  <a:pt x="1457575" y="238539"/>
                </a:cubicBezTo>
                <a:cubicBezTo>
                  <a:pt x="1419589" y="267030"/>
                  <a:pt x="1394893" y="288121"/>
                  <a:pt x="1348245" y="308113"/>
                </a:cubicBezTo>
                <a:cubicBezTo>
                  <a:pt x="1326076" y="317614"/>
                  <a:pt x="1301385" y="319880"/>
                  <a:pt x="1278671" y="327992"/>
                </a:cubicBezTo>
                <a:cubicBezTo>
                  <a:pt x="1254910" y="336478"/>
                  <a:pt x="1232722" y="348950"/>
                  <a:pt x="1209097" y="357809"/>
                </a:cubicBezTo>
                <a:cubicBezTo>
                  <a:pt x="1112459" y="394048"/>
                  <a:pt x="1108816" y="388526"/>
                  <a:pt x="1000375" y="417444"/>
                </a:cubicBezTo>
                <a:cubicBezTo>
                  <a:pt x="775327" y="477457"/>
                  <a:pt x="890622" y="460223"/>
                  <a:pt x="722080" y="477079"/>
                </a:cubicBezTo>
                <a:cubicBezTo>
                  <a:pt x="685549" y="486212"/>
                  <a:pt x="632644" y="500777"/>
                  <a:pt x="592871" y="506896"/>
                </a:cubicBezTo>
                <a:cubicBezTo>
                  <a:pt x="566471" y="510957"/>
                  <a:pt x="539862" y="513522"/>
                  <a:pt x="513358" y="516835"/>
                </a:cubicBezTo>
                <a:cubicBezTo>
                  <a:pt x="496793" y="523461"/>
                  <a:pt x="480875" y="532019"/>
                  <a:pt x="463662" y="536713"/>
                </a:cubicBezTo>
                <a:cubicBezTo>
                  <a:pt x="444220" y="542015"/>
                  <a:pt x="423789" y="542700"/>
                  <a:pt x="404028" y="546652"/>
                </a:cubicBezTo>
                <a:cubicBezTo>
                  <a:pt x="390633" y="549331"/>
                  <a:pt x="377606" y="553629"/>
                  <a:pt x="364271" y="556592"/>
                </a:cubicBezTo>
                <a:cubicBezTo>
                  <a:pt x="292302" y="572586"/>
                  <a:pt x="338043" y="558708"/>
                  <a:pt x="284758" y="576470"/>
                </a:cubicBezTo>
                <a:cubicBezTo>
                  <a:pt x="278132" y="589722"/>
                  <a:pt x="264880" y="601410"/>
                  <a:pt x="264880" y="616226"/>
                </a:cubicBezTo>
                <a:cubicBezTo>
                  <a:pt x="264880" y="625597"/>
                  <a:pt x="278904" y="628788"/>
                  <a:pt x="284758" y="636105"/>
                </a:cubicBezTo>
                <a:cubicBezTo>
                  <a:pt x="329707" y="692293"/>
                  <a:pt x="331141" y="644387"/>
                  <a:pt x="334454" y="655983"/>
                </a:cubicBezTo>
                <a:close/>
              </a:path>
            </a:pathLst>
          </a:cu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Shape 12">
            <a:extLst>
              <a:ext uri="{FF2B5EF4-FFF2-40B4-BE49-F238E27FC236}">
                <a16:creationId xmlns:a16="http://schemas.microsoft.com/office/drawing/2014/main" id="{549E9E87-4D78-D7AF-267D-A0C1DFB58DEB}"/>
              </a:ext>
            </a:extLst>
          </p:cNvPr>
          <p:cNvSpPr/>
          <p:nvPr/>
        </p:nvSpPr>
        <p:spPr>
          <a:xfrm>
            <a:off x="5973417" y="4383157"/>
            <a:ext cx="5555974" cy="2643808"/>
          </a:xfrm>
          <a:custGeom>
            <a:avLst/>
            <a:gdLst>
              <a:gd name="connsiteX0" fmla="*/ 2484783 w 5555974"/>
              <a:gd name="connsiteY0" fmla="*/ 79513 h 2643808"/>
              <a:gd name="connsiteX1" fmla="*/ 2126974 w 5555974"/>
              <a:gd name="connsiteY1" fmla="*/ 109330 h 2643808"/>
              <a:gd name="connsiteX2" fmla="*/ 1858618 w 5555974"/>
              <a:gd name="connsiteY2" fmla="*/ 168965 h 2643808"/>
              <a:gd name="connsiteX3" fmla="*/ 1630018 w 5555974"/>
              <a:gd name="connsiteY3" fmla="*/ 208721 h 2643808"/>
              <a:gd name="connsiteX4" fmla="*/ 1441174 w 5555974"/>
              <a:gd name="connsiteY4" fmla="*/ 218660 h 2643808"/>
              <a:gd name="connsiteX5" fmla="*/ 1311966 w 5555974"/>
              <a:gd name="connsiteY5" fmla="*/ 248478 h 2643808"/>
              <a:gd name="connsiteX6" fmla="*/ 1222513 w 5555974"/>
              <a:gd name="connsiteY6" fmla="*/ 258417 h 2643808"/>
              <a:gd name="connsiteX7" fmla="*/ 1172818 w 5555974"/>
              <a:gd name="connsiteY7" fmla="*/ 268356 h 2643808"/>
              <a:gd name="connsiteX8" fmla="*/ 1003853 w 5555974"/>
              <a:gd name="connsiteY8" fmla="*/ 298173 h 2643808"/>
              <a:gd name="connsiteX9" fmla="*/ 844826 w 5555974"/>
              <a:gd name="connsiteY9" fmla="*/ 347869 h 2643808"/>
              <a:gd name="connsiteX10" fmla="*/ 765313 w 5555974"/>
              <a:gd name="connsiteY10" fmla="*/ 377686 h 2643808"/>
              <a:gd name="connsiteX11" fmla="*/ 636105 w 5555974"/>
              <a:gd name="connsiteY11" fmla="*/ 447260 h 2643808"/>
              <a:gd name="connsiteX12" fmla="*/ 377687 w 5555974"/>
              <a:gd name="connsiteY12" fmla="*/ 516834 h 2643808"/>
              <a:gd name="connsiteX13" fmla="*/ 208722 w 5555974"/>
              <a:gd name="connsiteY13" fmla="*/ 586408 h 2643808"/>
              <a:gd name="connsiteX14" fmla="*/ 168966 w 5555974"/>
              <a:gd name="connsiteY14" fmla="*/ 616226 h 2643808"/>
              <a:gd name="connsiteX15" fmla="*/ 109331 w 5555974"/>
              <a:gd name="connsiteY15" fmla="*/ 655982 h 2643808"/>
              <a:gd name="connsiteX16" fmla="*/ 49696 w 5555974"/>
              <a:gd name="connsiteY16" fmla="*/ 864704 h 2643808"/>
              <a:gd name="connsiteX17" fmla="*/ 0 w 5555974"/>
              <a:gd name="connsiteY17" fmla="*/ 1172817 h 2643808"/>
              <a:gd name="connsiteX18" fmla="*/ 19879 w 5555974"/>
              <a:gd name="connsiteY18" fmla="*/ 1311965 h 2643808"/>
              <a:gd name="connsiteX19" fmla="*/ 238540 w 5555974"/>
              <a:gd name="connsiteY19" fmla="*/ 1828800 h 2643808"/>
              <a:gd name="connsiteX20" fmla="*/ 318053 w 5555974"/>
              <a:gd name="connsiteY20" fmla="*/ 1967947 h 2643808"/>
              <a:gd name="connsiteX21" fmla="*/ 526774 w 5555974"/>
              <a:gd name="connsiteY21" fmla="*/ 2126973 h 2643808"/>
              <a:gd name="connsiteX22" fmla="*/ 1013792 w 5555974"/>
              <a:gd name="connsiteY22" fmla="*/ 2365513 h 2643808"/>
              <a:gd name="connsiteX23" fmla="*/ 1202635 w 5555974"/>
              <a:gd name="connsiteY23" fmla="*/ 2385391 h 2643808"/>
              <a:gd name="connsiteX24" fmla="*/ 1401418 w 5555974"/>
              <a:gd name="connsiteY24" fmla="*/ 2435086 h 2643808"/>
              <a:gd name="connsiteX25" fmla="*/ 1878496 w 5555974"/>
              <a:gd name="connsiteY25" fmla="*/ 2504660 h 2643808"/>
              <a:gd name="connsiteX26" fmla="*/ 2196548 w 5555974"/>
              <a:gd name="connsiteY26" fmla="*/ 2584173 h 2643808"/>
              <a:gd name="connsiteX27" fmla="*/ 2256183 w 5555974"/>
              <a:gd name="connsiteY27" fmla="*/ 2613991 h 2643808"/>
              <a:gd name="connsiteX28" fmla="*/ 2286000 w 5555974"/>
              <a:gd name="connsiteY28" fmla="*/ 2643808 h 2643808"/>
              <a:gd name="connsiteX29" fmla="*/ 2514600 w 5555974"/>
              <a:gd name="connsiteY29" fmla="*/ 2623930 h 2643808"/>
              <a:gd name="connsiteX30" fmla="*/ 2683566 w 5555974"/>
              <a:gd name="connsiteY30" fmla="*/ 2604052 h 2643808"/>
              <a:gd name="connsiteX31" fmla="*/ 3448879 w 5555974"/>
              <a:gd name="connsiteY31" fmla="*/ 2584173 h 2643808"/>
              <a:gd name="connsiteX32" fmla="*/ 3856383 w 5555974"/>
              <a:gd name="connsiteY32" fmla="*/ 2504660 h 2643808"/>
              <a:gd name="connsiteX33" fmla="*/ 3955774 w 5555974"/>
              <a:gd name="connsiteY33" fmla="*/ 2484782 h 2643808"/>
              <a:gd name="connsiteX34" fmla="*/ 4124740 w 5555974"/>
              <a:gd name="connsiteY34" fmla="*/ 2454965 h 2643808"/>
              <a:gd name="connsiteX35" fmla="*/ 4253948 w 5555974"/>
              <a:gd name="connsiteY35" fmla="*/ 2425147 h 2643808"/>
              <a:gd name="connsiteX36" fmla="*/ 4373218 w 5555974"/>
              <a:gd name="connsiteY36" fmla="*/ 2395330 h 2643808"/>
              <a:gd name="connsiteX37" fmla="*/ 4661453 w 5555974"/>
              <a:gd name="connsiteY37" fmla="*/ 2385391 h 2643808"/>
              <a:gd name="connsiteX38" fmla="*/ 4780722 w 5555974"/>
              <a:gd name="connsiteY38" fmla="*/ 2365513 h 2643808"/>
              <a:gd name="connsiteX39" fmla="*/ 4870174 w 5555974"/>
              <a:gd name="connsiteY39" fmla="*/ 2345634 h 2643808"/>
              <a:gd name="connsiteX40" fmla="*/ 4969566 w 5555974"/>
              <a:gd name="connsiteY40" fmla="*/ 2335695 h 2643808"/>
              <a:gd name="connsiteX41" fmla="*/ 5088835 w 5555974"/>
              <a:gd name="connsiteY41" fmla="*/ 2286000 h 2643808"/>
              <a:gd name="connsiteX42" fmla="*/ 5168348 w 5555974"/>
              <a:gd name="connsiteY42" fmla="*/ 2276060 h 2643808"/>
              <a:gd name="connsiteX43" fmla="*/ 5267740 w 5555974"/>
              <a:gd name="connsiteY43" fmla="*/ 2186608 h 2643808"/>
              <a:gd name="connsiteX44" fmla="*/ 5476461 w 5555974"/>
              <a:gd name="connsiteY44" fmla="*/ 2067339 h 2643808"/>
              <a:gd name="connsiteX45" fmla="*/ 5546035 w 5555974"/>
              <a:gd name="connsiteY45" fmla="*/ 1967947 h 2643808"/>
              <a:gd name="connsiteX46" fmla="*/ 5555974 w 5555974"/>
              <a:gd name="connsiteY46" fmla="*/ 1858617 h 2643808"/>
              <a:gd name="connsiteX47" fmla="*/ 5546035 w 5555974"/>
              <a:gd name="connsiteY47" fmla="*/ 1659834 h 2643808"/>
              <a:gd name="connsiteX48" fmla="*/ 5486400 w 5555974"/>
              <a:gd name="connsiteY48" fmla="*/ 1361660 h 2643808"/>
              <a:gd name="connsiteX49" fmla="*/ 5436705 w 5555974"/>
              <a:gd name="connsiteY49" fmla="*/ 1172817 h 2643808"/>
              <a:gd name="connsiteX50" fmla="*/ 5426766 w 5555974"/>
              <a:gd name="connsiteY50" fmla="*/ 983973 h 2643808"/>
              <a:gd name="connsiteX51" fmla="*/ 5416826 w 5555974"/>
              <a:gd name="connsiteY51" fmla="*/ 934278 h 2643808"/>
              <a:gd name="connsiteX52" fmla="*/ 5357192 w 5555974"/>
              <a:gd name="connsiteY52" fmla="*/ 805069 h 2643808"/>
              <a:gd name="connsiteX53" fmla="*/ 5267740 w 5555974"/>
              <a:gd name="connsiteY53" fmla="*/ 695739 h 2643808"/>
              <a:gd name="connsiteX54" fmla="*/ 5188226 w 5555974"/>
              <a:gd name="connsiteY54" fmla="*/ 586408 h 2643808"/>
              <a:gd name="connsiteX55" fmla="*/ 5118653 w 5555974"/>
              <a:gd name="connsiteY55" fmla="*/ 556591 h 2643808"/>
              <a:gd name="connsiteX56" fmla="*/ 5039140 w 5555974"/>
              <a:gd name="connsiteY56" fmla="*/ 516834 h 2643808"/>
              <a:gd name="connsiteX57" fmla="*/ 4701209 w 5555974"/>
              <a:gd name="connsiteY57" fmla="*/ 496956 h 2643808"/>
              <a:gd name="connsiteX58" fmla="*/ 4661453 w 5555974"/>
              <a:gd name="connsiteY58" fmla="*/ 487017 h 2643808"/>
              <a:gd name="connsiteX59" fmla="*/ 4581940 w 5555974"/>
              <a:gd name="connsiteY59" fmla="*/ 457200 h 2643808"/>
              <a:gd name="connsiteX60" fmla="*/ 4492487 w 5555974"/>
              <a:gd name="connsiteY60" fmla="*/ 447260 h 2643808"/>
              <a:gd name="connsiteX61" fmla="*/ 4194313 w 5555974"/>
              <a:gd name="connsiteY61" fmla="*/ 437321 h 2643808"/>
              <a:gd name="connsiteX62" fmla="*/ 3975653 w 5555974"/>
              <a:gd name="connsiteY62" fmla="*/ 417443 h 2643808"/>
              <a:gd name="connsiteX63" fmla="*/ 3916018 w 5555974"/>
              <a:gd name="connsiteY63" fmla="*/ 407504 h 2643808"/>
              <a:gd name="connsiteX64" fmla="*/ 3876261 w 5555974"/>
              <a:gd name="connsiteY64" fmla="*/ 387626 h 2643808"/>
              <a:gd name="connsiteX65" fmla="*/ 3826566 w 5555974"/>
              <a:gd name="connsiteY65" fmla="*/ 367747 h 2643808"/>
              <a:gd name="connsiteX66" fmla="*/ 3796748 w 5555974"/>
              <a:gd name="connsiteY66" fmla="*/ 347869 h 2643808"/>
              <a:gd name="connsiteX67" fmla="*/ 3776870 w 5555974"/>
              <a:gd name="connsiteY67" fmla="*/ 308113 h 2643808"/>
              <a:gd name="connsiteX68" fmla="*/ 3687418 w 5555974"/>
              <a:gd name="connsiteY68" fmla="*/ 248478 h 2643808"/>
              <a:gd name="connsiteX69" fmla="*/ 3538331 w 5555974"/>
              <a:gd name="connsiteY69" fmla="*/ 178904 h 2643808"/>
              <a:gd name="connsiteX70" fmla="*/ 3498574 w 5555974"/>
              <a:gd name="connsiteY70" fmla="*/ 149086 h 2643808"/>
              <a:gd name="connsiteX71" fmla="*/ 3468757 w 5555974"/>
              <a:gd name="connsiteY71" fmla="*/ 139147 h 2643808"/>
              <a:gd name="connsiteX72" fmla="*/ 3419061 w 5555974"/>
              <a:gd name="connsiteY72" fmla="*/ 119269 h 2643808"/>
              <a:gd name="connsiteX73" fmla="*/ 3260035 w 5555974"/>
              <a:gd name="connsiteY73" fmla="*/ 39756 h 2643808"/>
              <a:gd name="connsiteX74" fmla="*/ 3150705 w 5555974"/>
              <a:gd name="connsiteY74" fmla="*/ 19878 h 2643808"/>
              <a:gd name="connsiteX75" fmla="*/ 3110948 w 5555974"/>
              <a:gd name="connsiteY75" fmla="*/ 9939 h 2643808"/>
              <a:gd name="connsiteX76" fmla="*/ 2892287 w 5555974"/>
              <a:gd name="connsiteY76" fmla="*/ 0 h 2643808"/>
              <a:gd name="connsiteX77" fmla="*/ 2594113 w 5555974"/>
              <a:gd name="connsiteY77" fmla="*/ 9939 h 2643808"/>
              <a:gd name="connsiteX78" fmla="*/ 2544418 w 5555974"/>
              <a:gd name="connsiteY78" fmla="*/ 29817 h 2643808"/>
              <a:gd name="connsiteX79" fmla="*/ 2514600 w 5555974"/>
              <a:gd name="connsiteY79" fmla="*/ 39756 h 2643808"/>
              <a:gd name="connsiteX80" fmla="*/ 2484783 w 5555974"/>
              <a:gd name="connsiteY80" fmla="*/ 79513 h 264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555974" h="2643808">
                <a:moveTo>
                  <a:pt x="2484783" y="79513"/>
                </a:moveTo>
                <a:cubicBezTo>
                  <a:pt x="2420179" y="91109"/>
                  <a:pt x="2221083" y="80688"/>
                  <a:pt x="2126974" y="109330"/>
                </a:cubicBezTo>
                <a:cubicBezTo>
                  <a:pt x="1871363" y="187125"/>
                  <a:pt x="2187526" y="148409"/>
                  <a:pt x="1858618" y="168965"/>
                </a:cubicBezTo>
                <a:cubicBezTo>
                  <a:pt x="1782418" y="182217"/>
                  <a:pt x="1706819" y="199578"/>
                  <a:pt x="1630018" y="208721"/>
                </a:cubicBezTo>
                <a:cubicBezTo>
                  <a:pt x="1567425" y="216172"/>
                  <a:pt x="1503722" y="210841"/>
                  <a:pt x="1441174" y="218660"/>
                </a:cubicBezTo>
                <a:cubicBezTo>
                  <a:pt x="1397314" y="224143"/>
                  <a:pt x="1355454" y="240571"/>
                  <a:pt x="1311966" y="248478"/>
                </a:cubicBezTo>
                <a:cubicBezTo>
                  <a:pt x="1282449" y="253845"/>
                  <a:pt x="1252213" y="254174"/>
                  <a:pt x="1222513" y="258417"/>
                </a:cubicBezTo>
                <a:cubicBezTo>
                  <a:pt x="1205790" y="260806"/>
                  <a:pt x="1189481" y="265579"/>
                  <a:pt x="1172818" y="268356"/>
                </a:cubicBezTo>
                <a:cubicBezTo>
                  <a:pt x="1077694" y="284210"/>
                  <a:pt x="1114827" y="272061"/>
                  <a:pt x="1003853" y="298173"/>
                </a:cubicBezTo>
                <a:cubicBezTo>
                  <a:pt x="961206" y="308208"/>
                  <a:pt x="882690" y="334506"/>
                  <a:pt x="844826" y="347869"/>
                </a:cubicBezTo>
                <a:cubicBezTo>
                  <a:pt x="818133" y="357290"/>
                  <a:pt x="790870" y="365516"/>
                  <a:pt x="765313" y="377686"/>
                </a:cubicBezTo>
                <a:cubicBezTo>
                  <a:pt x="721148" y="398717"/>
                  <a:pt x="680805" y="427393"/>
                  <a:pt x="636105" y="447260"/>
                </a:cubicBezTo>
                <a:cubicBezTo>
                  <a:pt x="514661" y="501235"/>
                  <a:pt x="499989" y="496451"/>
                  <a:pt x="377687" y="516834"/>
                </a:cubicBezTo>
                <a:cubicBezTo>
                  <a:pt x="325169" y="536529"/>
                  <a:pt x="257706" y="560032"/>
                  <a:pt x="208722" y="586408"/>
                </a:cubicBezTo>
                <a:cubicBezTo>
                  <a:pt x="194137" y="594262"/>
                  <a:pt x="182537" y="606726"/>
                  <a:pt x="168966" y="616226"/>
                </a:cubicBezTo>
                <a:cubicBezTo>
                  <a:pt x="149394" y="629926"/>
                  <a:pt x="129209" y="642730"/>
                  <a:pt x="109331" y="655982"/>
                </a:cubicBezTo>
                <a:cubicBezTo>
                  <a:pt x="89453" y="725556"/>
                  <a:pt x="62094" y="793416"/>
                  <a:pt x="49696" y="864704"/>
                </a:cubicBezTo>
                <a:cubicBezTo>
                  <a:pt x="5363" y="1119620"/>
                  <a:pt x="19534" y="1016558"/>
                  <a:pt x="0" y="1172817"/>
                </a:cubicBezTo>
                <a:cubicBezTo>
                  <a:pt x="6626" y="1219200"/>
                  <a:pt x="7654" y="1266734"/>
                  <a:pt x="19879" y="1311965"/>
                </a:cubicBezTo>
                <a:cubicBezTo>
                  <a:pt x="71471" y="1502854"/>
                  <a:pt x="147589" y="1651033"/>
                  <a:pt x="238540" y="1828800"/>
                </a:cubicBezTo>
                <a:cubicBezTo>
                  <a:pt x="262872" y="1876358"/>
                  <a:pt x="280924" y="1929538"/>
                  <a:pt x="318053" y="1967947"/>
                </a:cubicBezTo>
                <a:cubicBezTo>
                  <a:pt x="378844" y="2030834"/>
                  <a:pt x="453997" y="2078455"/>
                  <a:pt x="526774" y="2126973"/>
                </a:cubicBezTo>
                <a:cubicBezTo>
                  <a:pt x="664274" y="2218640"/>
                  <a:pt x="852432" y="2321506"/>
                  <a:pt x="1013792" y="2365513"/>
                </a:cubicBezTo>
                <a:cubicBezTo>
                  <a:pt x="1074857" y="2382167"/>
                  <a:pt x="1139687" y="2378765"/>
                  <a:pt x="1202635" y="2385391"/>
                </a:cubicBezTo>
                <a:cubicBezTo>
                  <a:pt x="1268896" y="2401956"/>
                  <a:pt x="1334389" y="2421972"/>
                  <a:pt x="1401418" y="2435086"/>
                </a:cubicBezTo>
                <a:cubicBezTo>
                  <a:pt x="1601944" y="2474319"/>
                  <a:pt x="1683713" y="2472951"/>
                  <a:pt x="1878496" y="2504660"/>
                </a:cubicBezTo>
                <a:cubicBezTo>
                  <a:pt x="2035759" y="2530261"/>
                  <a:pt x="2069689" y="2531937"/>
                  <a:pt x="2196548" y="2584173"/>
                </a:cubicBezTo>
                <a:cubicBezTo>
                  <a:pt x="2217099" y="2592635"/>
                  <a:pt x="2237691" y="2601663"/>
                  <a:pt x="2256183" y="2613991"/>
                </a:cubicBezTo>
                <a:cubicBezTo>
                  <a:pt x="2267878" y="2621788"/>
                  <a:pt x="2276061" y="2633869"/>
                  <a:pt x="2286000" y="2643808"/>
                </a:cubicBezTo>
                <a:lnTo>
                  <a:pt x="2514600" y="2623930"/>
                </a:lnTo>
                <a:cubicBezTo>
                  <a:pt x="2571029" y="2618287"/>
                  <a:pt x="2626907" y="2606463"/>
                  <a:pt x="2683566" y="2604052"/>
                </a:cubicBezTo>
                <a:cubicBezTo>
                  <a:pt x="2938526" y="2593203"/>
                  <a:pt x="3193775" y="2590799"/>
                  <a:pt x="3448879" y="2584173"/>
                </a:cubicBezTo>
                <a:lnTo>
                  <a:pt x="3856383" y="2504660"/>
                </a:lnTo>
                <a:cubicBezTo>
                  <a:pt x="3889538" y="2498159"/>
                  <a:pt x="3922502" y="2490653"/>
                  <a:pt x="3955774" y="2484782"/>
                </a:cubicBezTo>
                <a:cubicBezTo>
                  <a:pt x="4012096" y="2474843"/>
                  <a:pt x="4068658" y="2466181"/>
                  <a:pt x="4124740" y="2454965"/>
                </a:cubicBezTo>
                <a:cubicBezTo>
                  <a:pt x="4168083" y="2446296"/>
                  <a:pt x="4211359" y="2436977"/>
                  <a:pt x="4253948" y="2425147"/>
                </a:cubicBezTo>
                <a:cubicBezTo>
                  <a:pt x="4338588" y="2401636"/>
                  <a:pt x="4268659" y="2401139"/>
                  <a:pt x="4373218" y="2395330"/>
                </a:cubicBezTo>
                <a:cubicBezTo>
                  <a:pt x="4469205" y="2389997"/>
                  <a:pt x="4565375" y="2388704"/>
                  <a:pt x="4661453" y="2385391"/>
                </a:cubicBezTo>
                <a:cubicBezTo>
                  <a:pt x="4701209" y="2378765"/>
                  <a:pt x="4741129" y="2373055"/>
                  <a:pt x="4780722" y="2365513"/>
                </a:cubicBezTo>
                <a:cubicBezTo>
                  <a:pt x="4810727" y="2359798"/>
                  <a:pt x="4840003" y="2350398"/>
                  <a:pt x="4870174" y="2345634"/>
                </a:cubicBezTo>
                <a:cubicBezTo>
                  <a:pt x="4903062" y="2340441"/>
                  <a:pt x="4936435" y="2339008"/>
                  <a:pt x="4969566" y="2335695"/>
                </a:cubicBezTo>
                <a:cubicBezTo>
                  <a:pt x="5009322" y="2319130"/>
                  <a:pt x="5047582" y="2298376"/>
                  <a:pt x="5088835" y="2286000"/>
                </a:cubicBezTo>
                <a:cubicBezTo>
                  <a:pt x="5114419" y="2278325"/>
                  <a:pt x="5144999" y="2289032"/>
                  <a:pt x="5168348" y="2276060"/>
                </a:cubicBezTo>
                <a:cubicBezTo>
                  <a:pt x="5207311" y="2254414"/>
                  <a:pt x="5231752" y="2212906"/>
                  <a:pt x="5267740" y="2186608"/>
                </a:cubicBezTo>
                <a:cubicBezTo>
                  <a:pt x="5386206" y="2100037"/>
                  <a:pt x="5384621" y="2104075"/>
                  <a:pt x="5476461" y="2067339"/>
                </a:cubicBezTo>
                <a:cubicBezTo>
                  <a:pt x="5490335" y="2049996"/>
                  <a:pt x="5539863" y="1992635"/>
                  <a:pt x="5546035" y="1967947"/>
                </a:cubicBezTo>
                <a:cubicBezTo>
                  <a:pt x="5554910" y="1932446"/>
                  <a:pt x="5552661" y="1895060"/>
                  <a:pt x="5555974" y="1858617"/>
                </a:cubicBezTo>
                <a:cubicBezTo>
                  <a:pt x="5552661" y="1792356"/>
                  <a:pt x="5553166" y="1725793"/>
                  <a:pt x="5546035" y="1659834"/>
                </a:cubicBezTo>
                <a:cubicBezTo>
                  <a:pt x="5532940" y="1538704"/>
                  <a:pt x="5510218" y="1475984"/>
                  <a:pt x="5486400" y="1361660"/>
                </a:cubicBezTo>
                <a:cubicBezTo>
                  <a:pt x="5453273" y="1202652"/>
                  <a:pt x="5485783" y="1303693"/>
                  <a:pt x="5436705" y="1172817"/>
                </a:cubicBezTo>
                <a:cubicBezTo>
                  <a:pt x="5433392" y="1109869"/>
                  <a:pt x="5432001" y="1046790"/>
                  <a:pt x="5426766" y="983973"/>
                </a:cubicBezTo>
                <a:cubicBezTo>
                  <a:pt x="5425363" y="967138"/>
                  <a:pt x="5422949" y="950022"/>
                  <a:pt x="5416826" y="934278"/>
                </a:cubicBezTo>
                <a:cubicBezTo>
                  <a:pt x="5399633" y="890068"/>
                  <a:pt x="5379907" y="846713"/>
                  <a:pt x="5357192" y="805069"/>
                </a:cubicBezTo>
                <a:cubicBezTo>
                  <a:pt x="5309864" y="718300"/>
                  <a:pt x="5321064" y="731288"/>
                  <a:pt x="5267740" y="695739"/>
                </a:cubicBezTo>
                <a:cubicBezTo>
                  <a:pt x="5241235" y="659295"/>
                  <a:pt x="5230976" y="600658"/>
                  <a:pt x="5188226" y="586408"/>
                </a:cubicBezTo>
                <a:cubicBezTo>
                  <a:pt x="5161721" y="577573"/>
                  <a:pt x="5143217" y="572967"/>
                  <a:pt x="5118653" y="556591"/>
                </a:cubicBezTo>
                <a:cubicBezTo>
                  <a:pt x="5079422" y="530438"/>
                  <a:pt x="5117805" y="520580"/>
                  <a:pt x="5039140" y="516834"/>
                </a:cubicBezTo>
                <a:cubicBezTo>
                  <a:pt x="4787270" y="504840"/>
                  <a:pt x="4899866" y="512237"/>
                  <a:pt x="4701209" y="496956"/>
                </a:cubicBezTo>
                <a:cubicBezTo>
                  <a:pt x="4687957" y="493643"/>
                  <a:pt x="4674412" y="491337"/>
                  <a:pt x="4661453" y="487017"/>
                </a:cubicBezTo>
                <a:cubicBezTo>
                  <a:pt x="4634599" y="478066"/>
                  <a:pt x="4609494" y="463683"/>
                  <a:pt x="4581940" y="457200"/>
                </a:cubicBezTo>
                <a:cubicBezTo>
                  <a:pt x="4552736" y="450328"/>
                  <a:pt x="4522449" y="448797"/>
                  <a:pt x="4492487" y="447260"/>
                </a:cubicBezTo>
                <a:cubicBezTo>
                  <a:pt x="4393171" y="442167"/>
                  <a:pt x="4293704" y="440634"/>
                  <a:pt x="4194313" y="437321"/>
                </a:cubicBezTo>
                <a:cubicBezTo>
                  <a:pt x="4089275" y="411061"/>
                  <a:pt x="4200286" y="436162"/>
                  <a:pt x="3975653" y="417443"/>
                </a:cubicBezTo>
                <a:cubicBezTo>
                  <a:pt x="3955570" y="415769"/>
                  <a:pt x="3935896" y="410817"/>
                  <a:pt x="3916018" y="407504"/>
                </a:cubicBezTo>
                <a:cubicBezTo>
                  <a:pt x="3902766" y="400878"/>
                  <a:pt x="3889800" y="393644"/>
                  <a:pt x="3876261" y="387626"/>
                </a:cubicBezTo>
                <a:cubicBezTo>
                  <a:pt x="3859958" y="380380"/>
                  <a:pt x="3842524" y="375726"/>
                  <a:pt x="3826566" y="367747"/>
                </a:cubicBezTo>
                <a:cubicBezTo>
                  <a:pt x="3815882" y="362405"/>
                  <a:pt x="3806687" y="354495"/>
                  <a:pt x="3796748" y="347869"/>
                </a:cubicBezTo>
                <a:cubicBezTo>
                  <a:pt x="3790122" y="334617"/>
                  <a:pt x="3787833" y="318079"/>
                  <a:pt x="3776870" y="308113"/>
                </a:cubicBezTo>
                <a:cubicBezTo>
                  <a:pt x="3750353" y="284007"/>
                  <a:pt x="3720691" y="261787"/>
                  <a:pt x="3687418" y="248478"/>
                </a:cubicBezTo>
                <a:cubicBezTo>
                  <a:pt x="3643014" y="230717"/>
                  <a:pt x="3571291" y="203624"/>
                  <a:pt x="3538331" y="178904"/>
                </a:cubicBezTo>
                <a:cubicBezTo>
                  <a:pt x="3525079" y="168965"/>
                  <a:pt x="3512957" y="157305"/>
                  <a:pt x="3498574" y="149086"/>
                </a:cubicBezTo>
                <a:cubicBezTo>
                  <a:pt x="3489478" y="143888"/>
                  <a:pt x="3478567" y="142826"/>
                  <a:pt x="3468757" y="139147"/>
                </a:cubicBezTo>
                <a:cubicBezTo>
                  <a:pt x="3452052" y="132883"/>
                  <a:pt x="3434657" y="127933"/>
                  <a:pt x="3419061" y="119269"/>
                </a:cubicBezTo>
                <a:cubicBezTo>
                  <a:pt x="3338759" y="74657"/>
                  <a:pt x="3410431" y="67101"/>
                  <a:pt x="3260035" y="39756"/>
                </a:cubicBezTo>
                <a:lnTo>
                  <a:pt x="3150705" y="19878"/>
                </a:lnTo>
                <a:cubicBezTo>
                  <a:pt x="3137310" y="17199"/>
                  <a:pt x="3124568" y="10987"/>
                  <a:pt x="3110948" y="9939"/>
                </a:cubicBezTo>
                <a:cubicBezTo>
                  <a:pt x="3038201" y="4343"/>
                  <a:pt x="2965174" y="3313"/>
                  <a:pt x="2892287" y="0"/>
                </a:cubicBezTo>
                <a:cubicBezTo>
                  <a:pt x="2792896" y="3313"/>
                  <a:pt x="2693196" y="1446"/>
                  <a:pt x="2594113" y="9939"/>
                </a:cubicBezTo>
                <a:cubicBezTo>
                  <a:pt x="2576337" y="11463"/>
                  <a:pt x="2561123" y="23553"/>
                  <a:pt x="2544418" y="29817"/>
                </a:cubicBezTo>
                <a:cubicBezTo>
                  <a:pt x="2534608" y="33496"/>
                  <a:pt x="2524539" y="36443"/>
                  <a:pt x="2514600" y="39756"/>
                </a:cubicBezTo>
                <a:cubicBezTo>
                  <a:pt x="2482026" y="61472"/>
                  <a:pt x="2549387" y="67917"/>
                  <a:pt x="2484783" y="79513"/>
                </a:cubicBezTo>
                <a:close/>
              </a:path>
            </a:pathLst>
          </a:cu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Freeform: Shape 13">
            <a:extLst>
              <a:ext uri="{FF2B5EF4-FFF2-40B4-BE49-F238E27FC236}">
                <a16:creationId xmlns:a16="http://schemas.microsoft.com/office/drawing/2014/main" id="{10A2D6E9-9FE0-4BBC-DC46-0286E7251616}"/>
              </a:ext>
            </a:extLst>
          </p:cNvPr>
          <p:cNvSpPr/>
          <p:nvPr/>
        </p:nvSpPr>
        <p:spPr>
          <a:xfrm>
            <a:off x="5710139" y="3136736"/>
            <a:ext cx="2598974" cy="1405447"/>
          </a:xfrm>
          <a:custGeom>
            <a:avLst/>
            <a:gdLst>
              <a:gd name="connsiteX0" fmla="*/ 1187618 w 2598974"/>
              <a:gd name="connsiteY0" fmla="*/ 4029 h 1405447"/>
              <a:gd name="connsiteX1" fmla="*/ 1048470 w 2598974"/>
              <a:gd name="connsiteY1" fmla="*/ 33847 h 1405447"/>
              <a:gd name="connsiteX2" fmla="*/ 968957 w 2598974"/>
              <a:gd name="connsiteY2" fmla="*/ 53725 h 1405447"/>
              <a:gd name="connsiteX3" fmla="*/ 869565 w 2598974"/>
              <a:gd name="connsiteY3" fmla="*/ 83542 h 1405447"/>
              <a:gd name="connsiteX4" fmla="*/ 760235 w 2598974"/>
              <a:gd name="connsiteY4" fmla="*/ 93481 h 1405447"/>
              <a:gd name="connsiteX5" fmla="*/ 690661 w 2598974"/>
              <a:gd name="connsiteY5" fmla="*/ 103421 h 1405447"/>
              <a:gd name="connsiteX6" fmla="*/ 452122 w 2598974"/>
              <a:gd name="connsiteY6" fmla="*/ 123299 h 1405447"/>
              <a:gd name="connsiteX7" fmla="*/ 293096 w 2598974"/>
              <a:gd name="connsiteY7" fmla="*/ 202812 h 1405447"/>
              <a:gd name="connsiteX8" fmla="*/ 253339 w 2598974"/>
              <a:gd name="connsiteY8" fmla="*/ 252507 h 1405447"/>
              <a:gd name="connsiteX9" fmla="*/ 4861 w 2598974"/>
              <a:gd name="connsiteY9" fmla="*/ 988003 h 1405447"/>
              <a:gd name="connsiteX10" fmla="*/ 14800 w 2598974"/>
              <a:gd name="connsiteY10" fmla="*/ 1147029 h 1405447"/>
              <a:gd name="connsiteX11" fmla="*/ 124131 w 2598974"/>
              <a:gd name="connsiteY11" fmla="*/ 1176847 h 1405447"/>
              <a:gd name="connsiteX12" fmla="*/ 243400 w 2598974"/>
              <a:gd name="connsiteY12" fmla="*/ 1236481 h 1405447"/>
              <a:gd name="connsiteX13" fmla="*/ 501818 w 2598974"/>
              <a:gd name="connsiteY13" fmla="*/ 1286177 h 1405447"/>
              <a:gd name="connsiteX14" fmla="*/ 561452 w 2598974"/>
              <a:gd name="connsiteY14" fmla="*/ 1315994 h 1405447"/>
              <a:gd name="connsiteX15" fmla="*/ 670783 w 2598974"/>
              <a:gd name="connsiteY15" fmla="*/ 1355751 h 1405447"/>
              <a:gd name="connsiteX16" fmla="*/ 770174 w 2598974"/>
              <a:gd name="connsiteY16" fmla="*/ 1395507 h 1405447"/>
              <a:gd name="connsiteX17" fmla="*/ 1177678 w 2598974"/>
              <a:gd name="connsiteY17" fmla="*/ 1405447 h 1405447"/>
              <a:gd name="connsiteX18" fmla="*/ 1465913 w 2598974"/>
              <a:gd name="connsiteY18" fmla="*/ 1385568 h 1405447"/>
              <a:gd name="connsiteX19" fmla="*/ 1535487 w 2598974"/>
              <a:gd name="connsiteY19" fmla="*/ 1365690 h 1405447"/>
              <a:gd name="connsiteX20" fmla="*/ 1624939 w 2598974"/>
              <a:gd name="connsiteY20" fmla="*/ 1375629 h 1405447"/>
              <a:gd name="connsiteX21" fmla="*/ 1833661 w 2598974"/>
              <a:gd name="connsiteY21" fmla="*/ 1375629 h 1405447"/>
              <a:gd name="connsiteX22" fmla="*/ 2062261 w 2598974"/>
              <a:gd name="connsiteY22" fmla="*/ 1375629 h 1405447"/>
              <a:gd name="connsiteX23" fmla="*/ 2231226 w 2598974"/>
              <a:gd name="connsiteY23" fmla="*/ 1365690 h 1405447"/>
              <a:gd name="connsiteX24" fmla="*/ 2310739 w 2598974"/>
              <a:gd name="connsiteY24" fmla="*/ 1345812 h 1405447"/>
              <a:gd name="connsiteX25" fmla="*/ 2360435 w 2598974"/>
              <a:gd name="connsiteY25" fmla="*/ 1335873 h 1405447"/>
              <a:gd name="connsiteX26" fmla="*/ 2410131 w 2598974"/>
              <a:gd name="connsiteY26" fmla="*/ 1315994 h 1405447"/>
              <a:gd name="connsiteX27" fmla="*/ 2459826 w 2598974"/>
              <a:gd name="connsiteY27" fmla="*/ 1256360 h 1405447"/>
              <a:gd name="connsiteX28" fmla="*/ 2519461 w 2598974"/>
              <a:gd name="connsiteY28" fmla="*/ 1186786 h 1405447"/>
              <a:gd name="connsiteX29" fmla="*/ 2539339 w 2598974"/>
              <a:gd name="connsiteY29" fmla="*/ 1137090 h 1405447"/>
              <a:gd name="connsiteX30" fmla="*/ 2598974 w 2598974"/>
              <a:gd name="connsiteY30" fmla="*/ 988003 h 1405447"/>
              <a:gd name="connsiteX31" fmla="*/ 2579096 w 2598974"/>
              <a:gd name="connsiteY31" fmla="*/ 699768 h 1405447"/>
              <a:gd name="connsiteX32" fmla="*/ 2509522 w 2598974"/>
              <a:gd name="connsiteY32" fmla="*/ 630194 h 1405447"/>
              <a:gd name="connsiteX33" fmla="*/ 2261044 w 2598974"/>
              <a:gd name="connsiteY33" fmla="*/ 461229 h 1405447"/>
              <a:gd name="connsiteX34" fmla="*/ 2131835 w 2598974"/>
              <a:gd name="connsiteY34" fmla="*/ 371777 h 1405447"/>
              <a:gd name="connsiteX35" fmla="*/ 2062261 w 2598974"/>
              <a:gd name="connsiteY35" fmla="*/ 322081 h 1405447"/>
              <a:gd name="connsiteX36" fmla="*/ 2022504 w 2598974"/>
              <a:gd name="connsiteY36" fmla="*/ 282325 h 1405447"/>
              <a:gd name="connsiteX37" fmla="*/ 1982748 w 2598974"/>
              <a:gd name="connsiteY37" fmla="*/ 262447 h 1405447"/>
              <a:gd name="connsiteX38" fmla="*/ 1903235 w 2598974"/>
              <a:gd name="connsiteY38" fmla="*/ 202812 h 1405447"/>
              <a:gd name="connsiteX39" fmla="*/ 1853539 w 2598974"/>
              <a:gd name="connsiteY39" fmla="*/ 182934 h 1405447"/>
              <a:gd name="connsiteX40" fmla="*/ 1734270 w 2598974"/>
              <a:gd name="connsiteY40" fmla="*/ 163055 h 1405447"/>
              <a:gd name="connsiteX41" fmla="*/ 1575244 w 2598974"/>
              <a:gd name="connsiteY41" fmla="*/ 123299 h 1405447"/>
              <a:gd name="connsiteX42" fmla="*/ 1436096 w 2598974"/>
              <a:gd name="connsiteY42" fmla="*/ 93481 h 1405447"/>
              <a:gd name="connsiteX43" fmla="*/ 1306887 w 2598974"/>
              <a:gd name="connsiteY43" fmla="*/ 73603 h 1405447"/>
              <a:gd name="connsiteX44" fmla="*/ 1267131 w 2598974"/>
              <a:gd name="connsiteY44" fmla="*/ 43786 h 1405447"/>
              <a:gd name="connsiteX45" fmla="*/ 1227374 w 2598974"/>
              <a:gd name="connsiteY45" fmla="*/ 23907 h 1405447"/>
              <a:gd name="connsiteX46" fmla="*/ 1187618 w 2598974"/>
              <a:gd name="connsiteY46" fmla="*/ 4029 h 140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598974" h="1405447">
                <a:moveTo>
                  <a:pt x="1187618" y="4029"/>
                </a:moveTo>
                <a:cubicBezTo>
                  <a:pt x="1157801" y="5686"/>
                  <a:pt x="1115200" y="18146"/>
                  <a:pt x="1048470" y="33847"/>
                </a:cubicBezTo>
                <a:cubicBezTo>
                  <a:pt x="1021876" y="40104"/>
                  <a:pt x="995280" y="46413"/>
                  <a:pt x="968957" y="53725"/>
                </a:cubicBezTo>
                <a:cubicBezTo>
                  <a:pt x="935629" y="62982"/>
                  <a:pt x="903543" y="77070"/>
                  <a:pt x="869565" y="83542"/>
                </a:cubicBezTo>
                <a:cubicBezTo>
                  <a:pt x="833618" y="90389"/>
                  <a:pt x="796605" y="89440"/>
                  <a:pt x="760235" y="93481"/>
                </a:cubicBezTo>
                <a:cubicBezTo>
                  <a:pt x="736951" y="96068"/>
                  <a:pt x="713945" y="100834"/>
                  <a:pt x="690661" y="103421"/>
                </a:cubicBezTo>
                <a:cubicBezTo>
                  <a:pt x="628345" y="110345"/>
                  <a:pt x="511537" y="118729"/>
                  <a:pt x="452122" y="123299"/>
                </a:cubicBezTo>
                <a:cubicBezTo>
                  <a:pt x="441000" y="128355"/>
                  <a:pt x="321238" y="177797"/>
                  <a:pt x="293096" y="202812"/>
                </a:cubicBezTo>
                <a:cubicBezTo>
                  <a:pt x="277241" y="216906"/>
                  <a:pt x="266591" y="235942"/>
                  <a:pt x="253339" y="252507"/>
                </a:cubicBezTo>
                <a:cubicBezTo>
                  <a:pt x="48869" y="750903"/>
                  <a:pt x="129094" y="504874"/>
                  <a:pt x="4861" y="988003"/>
                </a:cubicBezTo>
                <a:cubicBezTo>
                  <a:pt x="8174" y="1041012"/>
                  <a:pt x="-13562" y="1102123"/>
                  <a:pt x="14800" y="1147029"/>
                </a:cubicBezTo>
                <a:cubicBezTo>
                  <a:pt x="34971" y="1178967"/>
                  <a:pt x="88954" y="1163082"/>
                  <a:pt x="124131" y="1176847"/>
                </a:cubicBezTo>
                <a:cubicBezTo>
                  <a:pt x="165524" y="1193044"/>
                  <a:pt x="201396" y="1221941"/>
                  <a:pt x="243400" y="1236481"/>
                </a:cubicBezTo>
                <a:cubicBezTo>
                  <a:pt x="290779" y="1252881"/>
                  <a:pt x="447218" y="1277077"/>
                  <a:pt x="501818" y="1286177"/>
                </a:cubicBezTo>
                <a:cubicBezTo>
                  <a:pt x="521696" y="1296116"/>
                  <a:pt x="540937" y="1307446"/>
                  <a:pt x="561452" y="1315994"/>
                </a:cubicBezTo>
                <a:cubicBezTo>
                  <a:pt x="737762" y="1389457"/>
                  <a:pt x="516699" y="1287270"/>
                  <a:pt x="670783" y="1355751"/>
                </a:cubicBezTo>
                <a:cubicBezTo>
                  <a:pt x="700925" y="1369147"/>
                  <a:pt x="736585" y="1393363"/>
                  <a:pt x="770174" y="1395507"/>
                </a:cubicBezTo>
                <a:cubicBezTo>
                  <a:pt x="905773" y="1404162"/>
                  <a:pt x="1041843" y="1402134"/>
                  <a:pt x="1177678" y="1405447"/>
                </a:cubicBezTo>
                <a:cubicBezTo>
                  <a:pt x="1251701" y="1402228"/>
                  <a:pt x="1377206" y="1406039"/>
                  <a:pt x="1465913" y="1385568"/>
                </a:cubicBezTo>
                <a:cubicBezTo>
                  <a:pt x="1489415" y="1380145"/>
                  <a:pt x="1512296" y="1372316"/>
                  <a:pt x="1535487" y="1365690"/>
                </a:cubicBezTo>
                <a:cubicBezTo>
                  <a:pt x="1565304" y="1369003"/>
                  <a:pt x="1594938" y="1375629"/>
                  <a:pt x="1624939" y="1375629"/>
                </a:cubicBezTo>
                <a:cubicBezTo>
                  <a:pt x="1876682" y="1375629"/>
                  <a:pt x="1651984" y="1352920"/>
                  <a:pt x="1833661" y="1375629"/>
                </a:cubicBezTo>
                <a:cubicBezTo>
                  <a:pt x="1991013" y="1353150"/>
                  <a:pt x="1800051" y="1375629"/>
                  <a:pt x="2062261" y="1375629"/>
                </a:cubicBezTo>
                <a:cubicBezTo>
                  <a:pt x="2118680" y="1375629"/>
                  <a:pt x="2174904" y="1369003"/>
                  <a:pt x="2231226" y="1365690"/>
                </a:cubicBezTo>
                <a:lnTo>
                  <a:pt x="2310739" y="1345812"/>
                </a:lnTo>
                <a:cubicBezTo>
                  <a:pt x="2327200" y="1342013"/>
                  <a:pt x="2344254" y="1340727"/>
                  <a:pt x="2360435" y="1335873"/>
                </a:cubicBezTo>
                <a:cubicBezTo>
                  <a:pt x="2377524" y="1330746"/>
                  <a:pt x="2393566" y="1322620"/>
                  <a:pt x="2410131" y="1315994"/>
                </a:cubicBezTo>
                <a:cubicBezTo>
                  <a:pt x="2497243" y="1228882"/>
                  <a:pt x="2390638" y="1339386"/>
                  <a:pt x="2459826" y="1256360"/>
                </a:cubicBezTo>
                <a:cubicBezTo>
                  <a:pt x="2489955" y="1220205"/>
                  <a:pt x="2494647" y="1231451"/>
                  <a:pt x="2519461" y="1186786"/>
                </a:cubicBezTo>
                <a:cubicBezTo>
                  <a:pt x="2528125" y="1171190"/>
                  <a:pt x="2531862" y="1153289"/>
                  <a:pt x="2539339" y="1137090"/>
                </a:cubicBezTo>
                <a:cubicBezTo>
                  <a:pt x="2596201" y="1013889"/>
                  <a:pt x="2565812" y="1104070"/>
                  <a:pt x="2598974" y="988003"/>
                </a:cubicBezTo>
                <a:cubicBezTo>
                  <a:pt x="2592348" y="891925"/>
                  <a:pt x="2593523" y="794988"/>
                  <a:pt x="2579096" y="699768"/>
                </a:cubicBezTo>
                <a:cubicBezTo>
                  <a:pt x="2574811" y="671487"/>
                  <a:pt x="2527058" y="645225"/>
                  <a:pt x="2509522" y="630194"/>
                </a:cubicBezTo>
                <a:cubicBezTo>
                  <a:pt x="2300037" y="450634"/>
                  <a:pt x="2535676" y="627969"/>
                  <a:pt x="2261044" y="461229"/>
                </a:cubicBezTo>
                <a:cubicBezTo>
                  <a:pt x="2216267" y="434043"/>
                  <a:pt x="2174750" y="401817"/>
                  <a:pt x="2131835" y="371777"/>
                </a:cubicBezTo>
                <a:cubicBezTo>
                  <a:pt x="2108487" y="355433"/>
                  <a:pt x="2082414" y="342233"/>
                  <a:pt x="2062261" y="322081"/>
                </a:cubicBezTo>
                <a:cubicBezTo>
                  <a:pt x="2049009" y="308829"/>
                  <a:pt x="2037497" y="293570"/>
                  <a:pt x="2022504" y="282325"/>
                </a:cubicBezTo>
                <a:cubicBezTo>
                  <a:pt x="2010651" y="273435"/>
                  <a:pt x="1995076" y="270666"/>
                  <a:pt x="1982748" y="262447"/>
                </a:cubicBezTo>
                <a:cubicBezTo>
                  <a:pt x="1955182" y="244069"/>
                  <a:pt x="1931451" y="220176"/>
                  <a:pt x="1903235" y="202812"/>
                </a:cubicBezTo>
                <a:cubicBezTo>
                  <a:pt x="1888040" y="193461"/>
                  <a:pt x="1870628" y="188061"/>
                  <a:pt x="1853539" y="182934"/>
                </a:cubicBezTo>
                <a:cubicBezTo>
                  <a:pt x="1812676" y="170675"/>
                  <a:pt x="1776463" y="172227"/>
                  <a:pt x="1734270" y="163055"/>
                </a:cubicBezTo>
                <a:cubicBezTo>
                  <a:pt x="1680877" y="151448"/>
                  <a:pt x="1629141" y="132282"/>
                  <a:pt x="1575244" y="123299"/>
                </a:cubicBezTo>
                <a:cubicBezTo>
                  <a:pt x="1433855" y="99735"/>
                  <a:pt x="1609458" y="130631"/>
                  <a:pt x="1436096" y="93481"/>
                </a:cubicBezTo>
                <a:cubicBezTo>
                  <a:pt x="1408518" y="87571"/>
                  <a:pt x="1332283" y="77231"/>
                  <a:pt x="1306887" y="73603"/>
                </a:cubicBezTo>
                <a:cubicBezTo>
                  <a:pt x="1293635" y="63664"/>
                  <a:pt x="1281178" y="52565"/>
                  <a:pt x="1267131" y="43786"/>
                </a:cubicBezTo>
                <a:cubicBezTo>
                  <a:pt x="1254567" y="35933"/>
                  <a:pt x="1238756" y="33392"/>
                  <a:pt x="1227374" y="23907"/>
                </a:cubicBezTo>
                <a:cubicBezTo>
                  <a:pt x="1184978" y="-11423"/>
                  <a:pt x="1217435" y="2372"/>
                  <a:pt x="1187618" y="4029"/>
                </a:cubicBezTo>
                <a:close/>
              </a:path>
            </a:pathLst>
          </a:cu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43902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9C8D-804D-F960-9EAC-CB31463C89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793B41B-DD8C-ED30-7846-FD2EC5AAC7A5}"/>
              </a:ext>
            </a:extLst>
          </p:cNvPr>
          <p:cNvSpPr txBox="1"/>
          <p:nvPr/>
        </p:nvSpPr>
        <p:spPr>
          <a:xfrm>
            <a:off x="108155" y="6402947"/>
            <a:ext cx="6096000" cy="369332"/>
          </a:xfrm>
          <a:prstGeom prst="rect">
            <a:avLst/>
          </a:prstGeom>
          <a:noFill/>
        </p:spPr>
        <p:txBody>
          <a:bodyPr wrap="square">
            <a:spAutoFit/>
          </a:bodyPr>
          <a:lstStyle/>
          <a:p>
            <a:r>
              <a:rPr lang="nl-NL" dirty="0">
                <a:hlinkClick r:id="rId2"/>
              </a:rPr>
              <a:t>https://vas3k.com/blog/machine_learning/</a:t>
            </a:r>
            <a:endParaRPr lang="nl-NL" dirty="0"/>
          </a:p>
        </p:txBody>
      </p:sp>
      <p:pic>
        <p:nvPicPr>
          <p:cNvPr id="3074" name="Picture 2">
            <a:extLst>
              <a:ext uri="{FF2B5EF4-FFF2-40B4-BE49-F238E27FC236}">
                <a16:creationId xmlns:a16="http://schemas.microsoft.com/office/drawing/2014/main" id="{E429E2D4-02A3-2A3D-E098-64C150104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559" y="0"/>
            <a:ext cx="9285441" cy="65501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9200C33-13DD-AA6D-D166-8C9BFAA4E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35175" cy="2664542"/>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B4065341-C460-06C1-0835-34DF0EC2CD81}"/>
              </a:ext>
            </a:extLst>
          </p:cNvPr>
          <p:cNvSpPr/>
          <p:nvPr/>
        </p:nvSpPr>
        <p:spPr>
          <a:xfrm>
            <a:off x="-117987" y="-147484"/>
            <a:ext cx="2568040" cy="1396181"/>
          </a:xfrm>
          <a:custGeom>
            <a:avLst/>
            <a:gdLst>
              <a:gd name="connsiteX0" fmla="*/ 2556387 w 2568040"/>
              <a:gd name="connsiteY0" fmla="*/ 993058 h 1396181"/>
              <a:gd name="connsiteX1" fmla="*/ 2556387 w 2568040"/>
              <a:gd name="connsiteY1" fmla="*/ 993058 h 1396181"/>
              <a:gd name="connsiteX2" fmla="*/ 2418735 w 2568040"/>
              <a:gd name="connsiteY2" fmla="*/ 1012723 h 1396181"/>
              <a:gd name="connsiteX3" fmla="*/ 2340077 w 2568040"/>
              <a:gd name="connsiteY3" fmla="*/ 1032387 h 1396181"/>
              <a:gd name="connsiteX4" fmla="*/ 2231922 w 2568040"/>
              <a:gd name="connsiteY4" fmla="*/ 1042219 h 1396181"/>
              <a:gd name="connsiteX5" fmla="*/ 1907458 w 2568040"/>
              <a:gd name="connsiteY5" fmla="*/ 1199536 h 1396181"/>
              <a:gd name="connsiteX6" fmla="*/ 1868129 w 2568040"/>
              <a:gd name="connsiteY6" fmla="*/ 1258529 h 1396181"/>
              <a:gd name="connsiteX7" fmla="*/ 1769806 w 2568040"/>
              <a:gd name="connsiteY7" fmla="*/ 1297858 h 1396181"/>
              <a:gd name="connsiteX8" fmla="*/ 1622322 w 2568040"/>
              <a:gd name="connsiteY8" fmla="*/ 1327355 h 1396181"/>
              <a:gd name="connsiteX9" fmla="*/ 1582993 w 2568040"/>
              <a:gd name="connsiteY9" fmla="*/ 1337187 h 1396181"/>
              <a:gd name="connsiteX10" fmla="*/ 1484671 w 2568040"/>
              <a:gd name="connsiteY10" fmla="*/ 1347019 h 1396181"/>
              <a:gd name="connsiteX11" fmla="*/ 1435510 w 2568040"/>
              <a:gd name="connsiteY11" fmla="*/ 1356852 h 1396181"/>
              <a:gd name="connsiteX12" fmla="*/ 1347019 w 2568040"/>
              <a:gd name="connsiteY12" fmla="*/ 1366684 h 1396181"/>
              <a:gd name="connsiteX13" fmla="*/ 1288026 w 2568040"/>
              <a:gd name="connsiteY13" fmla="*/ 1386349 h 1396181"/>
              <a:gd name="connsiteX14" fmla="*/ 1238864 w 2568040"/>
              <a:gd name="connsiteY14" fmla="*/ 1396181 h 1396181"/>
              <a:gd name="connsiteX15" fmla="*/ 1012722 w 2568040"/>
              <a:gd name="connsiteY15" fmla="*/ 1386349 h 1396181"/>
              <a:gd name="connsiteX16" fmla="*/ 934064 w 2568040"/>
              <a:gd name="connsiteY16" fmla="*/ 1366684 h 1396181"/>
              <a:gd name="connsiteX17" fmla="*/ 786581 w 2568040"/>
              <a:gd name="connsiteY17" fmla="*/ 1356852 h 1396181"/>
              <a:gd name="connsiteX18" fmla="*/ 521110 w 2568040"/>
              <a:gd name="connsiteY18" fmla="*/ 1347019 h 1396181"/>
              <a:gd name="connsiteX19" fmla="*/ 314632 w 2568040"/>
              <a:gd name="connsiteY19" fmla="*/ 1337187 h 1396181"/>
              <a:gd name="connsiteX20" fmla="*/ 294968 w 2568040"/>
              <a:gd name="connsiteY20" fmla="*/ 1307690 h 1396181"/>
              <a:gd name="connsiteX21" fmla="*/ 255639 w 2568040"/>
              <a:gd name="connsiteY21" fmla="*/ 1288026 h 1396181"/>
              <a:gd name="connsiteX22" fmla="*/ 137652 w 2568040"/>
              <a:gd name="connsiteY22" fmla="*/ 1258529 h 1396181"/>
              <a:gd name="connsiteX23" fmla="*/ 68826 w 2568040"/>
              <a:gd name="connsiteY23" fmla="*/ 1199536 h 1396181"/>
              <a:gd name="connsiteX24" fmla="*/ 29497 w 2568040"/>
              <a:gd name="connsiteY24" fmla="*/ 1130710 h 1396181"/>
              <a:gd name="connsiteX25" fmla="*/ 9832 w 2568040"/>
              <a:gd name="connsiteY25" fmla="*/ 1032387 h 1396181"/>
              <a:gd name="connsiteX26" fmla="*/ 0 w 2568040"/>
              <a:gd name="connsiteY26" fmla="*/ 993058 h 1396181"/>
              <a:gd name="connsiteX27" fmla="*/ 39329 w 2568040"/>
              <a:gd name="connsiteY27" fmla="*/ 825910 h 1396181"/>
              <a:gd name="connsiteX28" fmla="*/ 68826 w 2568040"/>
              <a:gd name="connsiteY28" fmla="*/ 766916 h 1396181"/>
              <a:gd name="connsiteX29" fmla="*/ 137652 w 2568040"/>
              <a:gd name="connsiteY29" fmla="*/ 678426 h 1396181"/>
              <a:gd name="connsiteX30" fmla="*/ 216310 w 2568040"/>
              <a:gd name="connsiteY30" fmla="*/ 550607 h 1396181"/>
              <a:gd name="connsiteX31" fmla="*/ 255639 w 2568040"/>
              <a:gd name="connsiteY31" fmla="*/ 452284 h 1396181"/>
              <a:gd name="connsiteX32" fmla="*/ 265471 w 2568040"/>
              <a:gd name="connsiteY32" fmla="*/ 383458 h 1396181"/>
              <a:gd name="connsiteX33" fmla="*/ 294968 w 2568040"/>
              <a:gd name="connsiteY33" fmla="*/ 275303 h 1396181"/>
              <a:gd name="connsiteX34" fmla="*/ 324464 w 2568040"/>
              <a:gd name="connsiteY34" fmla="*/ 196645 h 1396181"/>
              <a:gd name="connsiteX35" fmla="*/ 412955 w 2568040"/>
              <a:gd name="connsiteY35" fmla="*/ 176981 h 1396181"/>
              <a:gd name="connsiteX36" fmla="*/ 481781 w 2568040"/>
              <a:gd name="connsiteY36" fmla="*/ 157316 h 1396181"/>
              <a:gd name="connsiteX37" fmla="*/ 560439 w 2568040"/>
              <a:gd name="connsiteY37" fmla="*/ 137652 h 1396181"/>
              <a:gd name="connsiteX38" fmla="*/ 609600 w 2568040"/>
              <a:gd name="connsiteY38" fmla="*/ 108155 h 1396181"/>
              <a:gd name="connsiteX39" fmla="*/ 678426 w 2568040"/>
              <a:gd name="connsiteY39" fmla="*/ 98323 h 1396181"/>
              <a:gd name="connsiteX40" fmla="*/ 943897 w 2568040"/>
              <a:gd name="connsiteY40" fmla="*/ 78658 h 1396181"/>
              <a:gd name="connsiteX41" fmla="*/ 983226 w 2568040"/>
              <a:gd name="connsiteY41" fmla="*/ 68826 h 1396181"/>
              <a:gd name="connsiteX42" fmla="*/ 1042219 w 2568040"/>
              <a:gd name="connsiteY42" fmla="*/ 58994 h 1396181"/>
              <a:gd name="connsiteX43" fmla="*/ 1101213 w 2568040"/>
              <a:gd name="connsiteY43" fmla="*/ 29497 h 1396181"/>
              <a:gd name="connsiteX44" fmla="*/ 1258529 w 2568040"/>
              <a:gd name="connsiteY44" fmla="*/ 9832 h 1396181"/>
              <a:gd name="connsiteX45" fmla="*/ 1307690 w 2568040"/>
              <a:gd name="connsiteY45" fmla="*/ 0 h 1396181"/>
              <a:gd name="connsiteX46" fmla="*/ 1592826 w 2568040"/>
              <a:gd name="connsiteY46" fmla="*/ 29497 h 1396181"/>
              <a:gd name="connsiteX47" fmla="*/ 1730477 w 2568040"/>
              <a:gd name="connsiteY47" fmla="*/ 68826 h 1396181"/>
              <a:gd name="connsiteX48" fmla="*/ 1966452 w 2568040"/>
              <a:gd name="connsiteY48" fmla="*/ 78658 h 1396181"/>
              <a:gd name="connsiteX49" fmla="*/ 2094271 w 2568040"/>
              <a:gd name="connsiteY49" fmla="*/ 98323 h 1396181"/>
              <a:gd name="connsiteX50" fmla="*/ 2330245 w 2568040"/>
              <a:gd name="connsiteY50" fmla="*/ 127819 h 1396181"/>
              <a:gd name="connsiteX51" fmla="*/ 2418735 w 2568040"/>
              <a:gd name="connsiteY51" fmla="*/ 363794 h 1396181"/>
              <a:gd name="connsiteX52" fmla="*/ 2458064 w 2568040"/>
              <a:gd name="connsiteY52" fmla="*/ 481781 h 1396181"/>
              <a:gd name="connsiteX53" fmla="*/ 2507226 w 2568040"/>
              <a:gd name="connsiteY53" fmla="*/ 570271 h 1396181"/>
              <a:gd name="connsiteX54" fmla="*/ 2517058 w 2568040"/>
              <a:gd name="connsiteY54" fmla="*/ 609600 h 1396181"/>
              <a:gd name="connsiteX55" fmla="*/ 2556387 w 2568040"/>
              <a:gd name="connsiteY55" fmla="*/ 678426 h 1396181"/>
              <a:gd name="connsiteX56" fmla="*/ 2556387 w 2568040"/>
              <a:gd name="connsiteY56" fmla="*/ 884903 h 1396181"/>
              <a:gd name="connsiteX57" fmla="*/ 2497393 w 2568040"/>
              <a:gd name="connsiteY57" fmla="*/ 953729 h 1396181"/>
              <a:gd name="connsiteX58" fmla="*/ 2487561 w 2568040"/>
              <a:gd name="connsiteY58" fmla="*/ 1042219 h 139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568040" h="1396181">
                <a:moveTo>
                  <a:pt x="2556387" y="993058"/>
                </a:moveTo>
                <a:lnTo>
                  <a:pt x="2556387" y="993058"/>
                </a:lnTo>
                <a:cubicBezTo>
                  <a:pt x="2510503" y="999613"/>
                  <a:pt x="2464337" y="1004432"/>
                  <a:pt x="2418735" y="1012723"/>
                </a:cubicBezTo>
                <a:cubicBezTo>
                  <a:pt x="2392145" y="1017558"/>
                  <a:pt x="2366773" y="1028172"/>
                  <a:pt x="2340077" y="1032387"/>
                </a:cubicBezTo>
                <a:cubicBezTo>
                  <a:pt x="2304320" y="1038033"/>
                  <a:pt x="2267974" y="1038942"/>
                  <a:pt x="2231922" y="1042219"/>
                </a:cubicBezTo>
                <a:cubicBezTo>
                  <a:pt x="1952293" y="1171280"/>
                  <a:pt x="2057769" y="1113644"/>
                  <a:pt x="1907458" y="1199536"/>
                </a:cubicBezTo>
                <a:cubicBezTo>
                  <a:pt x="1894348" y="1219200"/>
                  <a:pt x="1885696" y="1242719"/>
                  <a:pt x="1868129" y="1258529"/>
                </a:cubicBezTo>
                <a:cubicBezTo>
                  <a:pt x="1840790" y="1283134"/>
                  <a:pt x="1803580" y="1289415"/>
                  <a:pt x="1769806" y="1297858"/>
                </a:cubicBezTo>
                <a:cubicBezTo>
                  <a:pt x="1692348" y="1336588"/>
                  <a:pt x="1759276" y="1309095"/>
                  <a:pt x="1622322" y="1327355"/>
                </a:cubicBezTo>
                <a:cubicBezTo>
                  <a:pt x="1608927" y="1329141"/>
                  <a:pt x="1596370" y="1335276"/>
                  <a:pt x="1582993" y="1337187"/>
                </a:cubicBezTo>
                <a:cubicBezTo>
                  <a:pt x="1550387" y="1341845"/>
                  <a:pt x="1517445" y="1343742"/>
                  <a:pt x="1484671" y="1347019"/>
                </a:cubicBezTo>
                <a:cubicBezTo>
                  <a:pt x="1468284" y="1350297"/>
                  <a:pt x="1452054" y="1354489"/>
                  <a:pt x="1435510" y="1356852"/>
                </a:cubicBezTo>
                <a:cubicBezTo>
                  <a:pt x="1406130" y="1361049"/>
                  <a:pt x="1376121" y="1360864"/>
                  <a:pt x="1347019" y="1366684"/>
                </a:cubicBezTo>
                <a:cubicBezTo>
                  <a:pt x="1326693" y="1370749"/>
                  <a:pt x="1308352" y="1382284"/>
                  <a:pt x="1288026" y="1386349"/>
                </a:cubicBezTo>
                <a:lnTo>
                  <a:pt x="1238864" y="1396181"/>
                </a:lnTo>
                <a:cubicBezTo>
                  <a:pt x="1163483" y="1392904"/>
                  <a:pt x="1087823" y="1393617"/>
                  <a:pt x="1012722" y="1386349"/>
                </a:cubicBezTo>
                <a:cubicBezTo>
                  <a:pt x="985821" y="1383746"/>
                  <a:pt x="960863" y="1370180"/>
                  <a:pt x="934064" y="1366684"/>
                </a:cubicBezTo>
                <a:cubicBezTo>
                  <a:pt x="885208" y="1360311"/>
                  <a:pt x="835795" y="1359196"/>
                  <a:pt x="786581" y="1356852"/>
                </a:cubicBezTo>
                <a:cubicBezTo>
                  <a:pt x="698130" y="1352640"/>
                  <a:pt x="609584" y="1350706"/>
                  <a:pt x="521110" y="1347019"/>
                </a:cubicBezTo>
                <a:lnTo>
                  <a:pt x="314632" y="1337187"/>
                </a:lnTo>
                <a:cubicBezTo>
                  <a:pt x="308077" y="1327355"/>
                  <a:pt x="304046" y="1315255"/>
                  <a:pt x="294968" y="1307690"/>
                </a:cubicBezTo>
                <a:cubicBezTo>
                  <a:pt x="283708" y="1298307"/>
                  <a:pt x="269414" y="1293035"/>
                  <a:pt x="255639" y="1288026"/>
                </a:cubicBezTo>
                <a:cubicBezTo>
                  <a:pt x="211166" y="1271854"/>
                  <a:pt x="181899" y="1267378"/>
                  <a:pt x="137652" y="1258529"/>
                </a:cubicBezTo>
                <a:cubicBezTo>
                  <a:pt x="117779" y="1243624"/>
                  <a:pt x="83962" y="1221160"/>
                  <a:pt x="68826" y="1199536"/>
                </a:cubicBezTo>
                <a:cubicBezTo>
                  <a:pt x="53673" y="1177889"/>
                  <a:pt x="42607" y="1153652"/>
                  <a:pt x="29497" y="1130710"/>
                </a:cubicBezTo>
                <a:cubicBezTo>
                  <a:pt x="22942" y="1097936"/>
                  <a:pt x="16835" y="1065068"/>
                  <a:pt x="9832" y="1032387"/>
                </a:cubicBezTo>
                <a:cubicBezTo>
                  <a:pt x="7001" y="1019174"/>
                  <a:pt x="0" y="1006571"/>
                  <a:pt x="0" y="993058"/>
                </a:cubicBezTo>
                <a:cubicBezTo>
                  <a:pt x="0" y="905924"/>
                  <a:pt x="6190" y="897711"/>
                  <a:pt x="39329" y="825910"/>
                </a:cubicBezTo>
                <a:cubicBezTo>
                  <a:pt x="48542" y="805948"/>
                  <a:pt x="56630" y="785209"/>
                  <a:pt x="68826" y="766916"/>
                </a:cubicBezTo>
                <a:cubicBezTo>
                  <a:pt x="89554" y="735824"/>
                  <a:pt x="117698" y="710020"/>
                  <a:pt x="137652" y="678426"/>
                </a:cubicBezTo>
                <a:cubicBezTo>
                  <a:pt x="232587" y="528112"/>
                  <a:pt x="145892" y="621023"/>
                  <a:pt x="216310" y="550607"/>
                </a:cubicBezTo>
                <a:cubicBezTo>
                  <a:pt x="229420" y="517833"/>
                  <a:pt x="250647" y="487228"/>
                  <a:pt x="255639" y="452284"/>
                </a:cubicBezTo>
                <a:cubicBezTo>
                  <a:pt x="258916" y="429342"/>
                  <a:pt x="261325" y="406259"/>
                  <a:pt x="265471" y="383458"/>
                </a:cubicBezTo>
                <a:cubicBezTo>
                  <a:pt x="269259" y="362622"/>
                  <a:pt x="292480" y="283597"/>
                  <a:pt x="294968" y="275303"/>
                </a:cubicBezTo>
                <a:cubicBezTo>
                  <a:pt x="298935" y="262079"/>
                  <a:pt x="320444" y="199203"/>
                  <a:pt x="324464" y="196645"/>
                </a:cubicBezTo>
                <a:cubicBezTo>
                  <a:pt x="349956" y="180422"/>
                  <a:pt x="383641" y="184310"/>
                  <a:pt x="412955" y="176981"/>
                </a:cubicBezTo>
                <a:cubicBezTo>
                  <a:pt x="436103" y="171194"/>
                  <a:pt x="458727" y="163464"/>
                  <a:pt x="481781" y="157316"/>
                </a:cubicBezTo>
                <a:cubicBezTo>
                  <a:pt x="507895" y="150352"/>
                  <a:pt x="560439" y="137652"/>
                  <a:pt x="560439" y="137652"/>
                </a:cubicBezTo>
                <a:cubicBezTo>
                  <a:pt x="576826" y="127820"/>
                  <a:pt x="591470" y="114198"/>
                  <a:pt x="609600" y="108155"/>
                </a:cubicBezTo>
                <a:cubicBezTo>
                  <a:pt x="631586" y="100826"/>
                  <a:pt x="655341" y="100360"/>
                  <a:pt x="678426" y="98323"/>
                </a:cubicBezTo>
                <a:cubicBezTo>
                  <a:pt x="766815" y="90524"/>
                  <a:pt x="855407" y="85213"/>
                  <a:pt x="943897" y="78658"/>
                </a:cubicBezTo>
                <a:cubicBezTo>
                  <a:pt x="957007" y="75381"/>
                  <a:pt x="969975" y="71476"/>
                  <a:pt x="983226" y="68826"/>
                </a:cubicBezTo>
                <a:cubicBezTo>
                  <a:pt x="1002774" y="64916"/>
                  <a:pt x="1023306" y="65298"/>
                  <a:pt x="1042219" y="58994"/>
                </a:cubicBezTo>
                <a:cubicBezTo>
                  <a:pt x="1063077" y="52041"/>
                  <a:pt x="1079774" y="34370"/>
                  <a:pt x="1101213" y="29497"/>
                </a:cubicBezTo>
                <a:cubicBezTo>
                  <a:pt x="1152746" y="17785"/>
                  <a:pt x="1206708" y="20196"/>
                  <a:pt x="1258529" y="9832"/>
                </a:cubicBezTo>
                <a:lnTo>
                  <a:pt x="1307690" y="0"/>
                </a:lnTo>
                <a:cubicBezTo>
                  <a:pt x="1436682" y="7166"/>
                  <a:pt x="1478991" y="2176"/>
                  <a:pt x="1592826" y="29497"/>
                </a:cubicBezTo>
                <a:cubicBezTo>
                  <a:pt x="1639228" y="40634"/>
                  <a:pt x="1683165" y="62601"/>
                  <a:pt x="1730477" y="68826"/>
                </a:cubicBezTo>
                <a:cubicBezTo>
                  <a:pt x="1808531" y="79096"/>
                  <a:pt x="1887794" y="75381"/>
                  <a:pt x="1966452" y="78658"/>
                </a:cubicBezTo>
                <a:lnTo>
                  <a:pt x="2094271" y="98323"/>
                </a:lnTo>
                <a:cubicBezTo>
                  <a:pt x="2218086" y="116011"/>
                  <a:pt x="2224229" y="116040"/>
                  <a:pt x="2330245" y="127819"/>
                </a:cubicBezTo>
                <a:cubicBezTo>
                  <a:pt x="2475815" y="169411"/>
                  <a:pt x="2375279" y="117541"/>
                  <a:pt x="2418735" y="363794"/>
                </a:cubicBezTo>
                <a:cubicBezTo>
                  <a:pt x="2425939" y="404620"/>
                  <a:pt x="2444954" y="442452"/>
                  <a:pt x="2458064" y="481781"/>
                </a:cubicBezTo>
                <a:cubicBezTo>
                  <a:pt x="2475369" y="533696"/>
                  <a:pt x="2462152" y="502661"/>
                  <a:pt x="2507226" y="570271"/>
                </a:cubicBezTo>
                <a:cubicBezTo>
                  <a:pt x="2510503" y="583381"/>
                  <a:pt x="2511015" y="597514"/>
                  <a:pt x="2517058" y="609600"/>
                </a:cubicBezTo>
                <a:cubicBezTo>
                  <a:pt x="2576582" y="728648"/>
                  <a:pt x="2526315" y="588208"/>
                  <a:pt x="2556387" y="678426"/>
                </a:cubicBezTo>
                <a:cubicBezTo>
                  <a:pt x="2566281" y="757583"/>
                  <a:pt x="2576716" y="798505"/>
                  <a:pt x="2556387" y="884903"/>
                </a:cubicBezTo>
                <a:cubicBezTo>
                  <a:pt x="2552506" y="901397"/>
                  <a:pt x="2509662" y="941460"/>
                  <a:pt x="2497393" y="953729"/>
                </a:cubicBezTo>
                <a:cubicBezTo>
                  <a:pt x="2487155" y="1035639"/>
                  <a:pt x="2487561" y="1005964"/>
                  <a:pt x="2487561" y="1042219"/>
                </a:cubicBezTo>
              </a:path>
            </a:pathLst>
          </a:custGeom>
          <a:ln w="571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nl-NL"/>
          </a:p>
        </p:txBody>
      </p:sp>
      <p:sp>
        <p:nvSpPr>
          <p:cNvPr id="5" name="Freeform: Shape 4">
            <a:extLst>
              <a:ext uri="{FF2B5EF4-FFF2-40B4-BE49-F238E27FC236}">
                <a16:creationId xmlns:a16="http://schemas.microsoft.com/office/drawing/2014/main" id="{6F26A8E3-2089-4D4E-CD7B-7DC12F43E0F7}"/>
              </a:ext>
            </a:extLst>
          </p:cNvPr>
          <p:cNvSpPr/>
          <p:nvPr/>
        </p:nvSpPr>
        <p:spPr>
          <a:xfrm>
            <a:off x="2723535" y="1818968"/>
            <a:ext cx="2566220" cy="2930013"/>
          </a:xfrm>
          <a:custGeom>
            <a:avLst/>
            <a:gdLst>
              <a:gd name="connsiteX0" fmla="*/ 186813 w 2566220"/>
              <a:gd name="connsiteY0" fmla="*/ 0 h 2930013"/>
              <a:gd name="connsiteX1" fmla="*/ 0 w 2566220"/>
              <a:gd name="connsiteY1" fmla="*/ 2379406 h 2930013"/>
              <a:gd name="connsiteX2" fmla="*/ 1258530 w 2566220"/>
              <a:gd name="connsiteY2" fmla="*/ 2930013 h 2930013"/>
              <a:gd name="connsiteX3" fmla="*/ 2566220 w 2566220"/>
              <a:gd name="connsiteY3" fmla="*/ 1691148 h 2930013"/>
              <a:gd name="connsiteX4" fmla="*/ 2123768 w 2566220"/>
              <a:gd name="connsiteY4" fmla="*/ 137651 h 2930013"/>
              <a:gd name="connsiteX5" fmla="*/ 186813 w 2566220"/>
              <a:gd name="connsiteY5" fmla="*/ 0 h 293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220" h="2930013">
                <a:moveTo>
                  <a:pt x="186813" y="0"/>
                </a:moveTo>
                <a:lnTo>
                  <a:pt x="0" y="2379406"/>
                </a:lnTo>
                <a:lnTo>
                  <a:pt x="1258530" y="2930013"/>
                </a:lnTo>
                <a:lnTo>
                  <a:pt x="2566220" y="1691148"/>
                </a:lnTo>
                <a:lnTo>
                  <a:pt x="2123768" y="137651"/>
                </a:lnTo>
                <a:lnTo>
                  <a:pt x="186813"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Shape 5">
            <a:extLst>
              <a:ext uri="{FF2B5EF4-FFF2-40B4-BE49-F238E27FC236}">
                <a16:creationId xmlns:a16="http://schemas.microsoft.com/office/drawing/2014/main" id="{EDA18BFE-7115-D62D-2CE2-1E5ABE9ED5BC}"/>
              </a:ext>
            </a:extLst>
          </p:cNvPr>
          <p:cNvSpPr/>
          <p:nvPr/>
        </p:nvSpPr>
        <p:spPr>
          <a:xfrm>
            <a:off x="4227871" y="1946787"/>
            <a:ext cx="2949677" cy="3647768"/>
          </a:xfrm>
          <a:custGeom>
            <a:avLst/>
            <a:gdLst>
              <a:gd name="connsiteX0" fmla="*/ 0 w 2949677"/>
              <a:gd name="connsiteY0" fmla="*/ 3136490 h 3647768"/>
              <a:gd name="connsiteX1" fmla="*/ 530942 w 2949677"/>
              <a:gd name="connsiteY1" fmla="*/ 2202426 h 3647768"/>
              <a:gd name="connsiteX2" fmla="*/ 1238864 w 2949677"/>
              <a:gd name="connsiteY2" fmla="*/ 1622323 h 3647768"/>
              <a:gd name="connsiteX3" fmla="*/ 825910 w 2949677"/>
              <a:gd name="connsiteY3" fmla="*/ 0 h 3647768"/>
              <a:gd name="connsiteX4" fmla="*/ 2458064 w 2949677"/>
              <a:gd name="connsiteY4" fmla="*/ 9832 h 3647768"/>
              <a:gd name="connsiteX5" fmla="*/ 2438400 w 2949677"/>
              <a:gd name="connsiteY5" fmla="*/ 1445342 h 3647768"/>
              <a:gd name="connsiteX6" fmla="*/ 2949677 w 2949677"/>
              <a:gd name="connsiteY6" fmla="*/ 2467897 h 3647768"/>
              <a:gd name="connsiteX7" fmla="*/ 2330245 w 2949677"/>
              <a:gd name="connsiteY7" fmla="*/ 3647768 h 3647768"/>
              <a:gd name="connsiteX8" fmla="*/ 924232 w 2949677"/>
              <a:gd name="connsiteY8" fmla="*/ 3441290 h 3647768"/>
              <a:gd name="connsiteX9" fmla="*/ 0 w 2949677"/>
              <a:gd name="connsiteY9" fmla="*/ 3136490 h 364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9677" h="3647768">
                <a:moveTo>
                  <a:pt x="0" y="3136490"/>
                </a:moveTo>
                <a:lnTo>
                  <a:pt x="530942" y="2202426"/>
                </a:lnTo>
                <a:lnTo>
                  <a:pt x="1238864" y="1622323"/>
                </a:lnTo>
                <a:lnTo>
                  <a:pt x="825910" y="0"/>
                </a:lnTo>
                <a:lnTo>
                  <a:pt x="2458064" y="9832"/>
                </a:lnTo>
                <a:lnTo>
                  <a:pt x="2438400" y="1445342"/>
                </a:lnTo>
                <a:lnTo>
                  <a:pt x="2949677" y="2467897"/>
                </a:lnTo>
                <a:lnTo>
                  <a:pt x="2330245" y="3647768"/>
                </a:lnTo>
                <a:lnTo>
                  <a:pt x="924232" y="3441290"/>
                </a:lnTo>
                <a:lnTo>
                  <a:pt x="0" y="313649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Freeform: Shape 7">
            <a:extLst>
              <a:ext uri="{FF2B5EF4-FFF2-40B4-BE49-F238E27FC236}">
                <a16:creationId xmlns:a16="http://schemas.microsoft.com/office/drawing/2014/main" id="{80031EFD-3B8C-D4AA-5C4E-94F6C6CDE7A1}"/>
              </a:ext>
            </a:extLst>
          </p:cNvPr>
          <p:cNvSpPr/>
          <p:nvPr/>
        </p:nvSpPr>
        <p:spPr>
          <a:xfrm>
            <a:off x="7433187" y="540774"/>
            <a:ext cx="3952568" cy="1366684"/>
          </a:xfrm>
          <a:custGeom>
            <a:avLst/>
            <a:gdLst>
              <a:gd name="connsiteX0" fmla="*/ 540774 w 3952568"/>
              <a:gd name="connsiteY0" fmla="*/ 29497 h 1366684"/>
              <a:gd name="connsiteX1" fmla="*/ 0 w 3952568"/>
              <a:gd name="connsiteY1" fmla="*/ 1317523 h 1366684"/>
              <a:gd name="connsiteX2" fmla="*/ 2281084 w 3952568"/>
              <a:gd name="connsiteY2" fmla="*/ 1366684 h 1366684"/>
              <a:gd name="connsiteX3" fmla="*/ 3952568 w 3952568"/>
              <a:gd name="connsiteY3" fmla="*/ 1297858 h 1366684"/>
              <a:gd name="connsiteX4" fmla="*/ 3333136 w 3952568"/>
              <a:gd name="connsiteY4" fmla="*/ 0 h 1366684"/>
              <a:gd name="connsiteX5" fmla="*/ 540774 w 3952568"/>
              <a:gd name="connsiteY5" fmla="*/ 29497 h 136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568" h="1366684">
                <a:moveTo>
                  <a:pt x="540774" y="29497"/>
                </a:moveTo>
                <a:lnTo>
                  <a:pt x="0" y="1317523"/>
                </a:lnTo>
                <a:lnTo>
                  <a:pt x="2281084" y="1366684"/>
                </a:lnTo>
                <a:lnTo>
                  <a:pt x="3952568" y="1297858"/>
                </a:lnTo>
                <a:lnTo>
                  <a:pt x="3333136" y="0"/>
                </a:lnTo>
                <a:lnTo>
                  <a:pt x="540774" y="29497"/>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Freeform: Shape 8">
            <a:extLst>
              <a:ext uri="{FF2B5EF4-FFF2-40B4-BE49-F238E27FC236}">
                <a16:creationId xmlns:a16="http://schemas.microsoft.com/office/drawing/2014/main" id="{E056B8ED-7AE0-A646-13CF-2764FE5E8BCC}"/>
              </a:ext>
            </a:extLst>
          </p:cNvPr>
          <p:cNvSpPr/>
          <p:nvPr/>
        </p:nvSpPr>
        <p:spPr>
          <a:xfrm>
            <a:off x="6794090" y="1956619"/>
            <a:ext cx="2615381" cy="2546555"/>
          </a:xfrm>
          <a:custGeom>
            <a:avLst/>
            <a:gdLst>
              <a:gd name="connsiteX0" fmla="*/ 226142 w 2615381"/>
              <a:gd name="connsiteY0" fmla="*/ 58994 h 2546555"/>
              <a:gd name="connsiteX1" fmla="*/ 0 w 2615381"/>
              <a:gd name="connsiteY1" fmla="*/ 1209368 h 2546555"/>
              <a:gd name="connsiteX2" fmla="*/ 983226 w 2615381"/>
              <a:gd name="connsiteY2" fmla="*/ 2546555 h 2546555"/>
              <a:gd name="connsiteX3" fmla="*/ 2143433 w 2615381"/>
              <a:gd name="connsiteY3" fmla="*/ 2212258 h 2546555"/>
              <a:gd name="connsiteX4" fmla="*/ 2615381 w 2615381"/>
              <a:gd name="connsiteY4" fmla="*/ 0 h 2546555"/>
              <a:gd name="connsiteX5" fmla="*/ 1435510 w 2615381"/>
              <a:gd name="connsiteY5" fmla="*/ 0 h 2546555"/>
              <a:gd name="connsiteX6" fmla="*/ 226142 w 2615381"/>
              <a:gd name="connsiteY6" fmla="*/ 58994 h 254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5381" h="2546555">
                <a:moveTo>
                  <a:pt x="226142" y="58994"/>
                </a:moveTo>
                <a:lnTo>
                  <a:pt x="0" y="1209368"/>
                </a:lnTo>
                <a:lnTo>
                  <a:pt x="983226" y="2546555"/>
                </a:lnTo>
                <a:lnTo>
                  <a:pt x="2143433" y="2212258"/>
                </a:lnTo>
                <a:lnTo>
                  <a:pt x="2615381" y="0"/>
                </a:lnTo>
                <a:lnTo>
                  <a:pt x="1435510" y="0"/>
                </a:lnTo>
                <a:lnTo>
                  <a:pt x="226142" y="5899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Freeform: Shape 9">
            <a:extLst>
              <a:ext uri="{FF2B5EF4-FFF2-40B4-BE49-F238E27FC236}">
                <a16:creationId xmlns:a16="http://schemas.microsoft.com/office/drawing/2014/main" id="{E99D13E7-B552-F98A-20DA-AF2A490A3FB7}"/>
              </a:ext>
            </a:extLst>
          </p:cNvPr>
          <p:cNvSpPr/>
          <p:nvPr/>
        </p:nvSpPr>
        <p:spPr>
          <a:xfrm>
            <a:off x="6931742" y="2015613"/>
            <a:ext cx="4640826" cy="4807974"/>
          </a:xfrm>
          <a:custGeom>
            <a:avLst/>
            <a:gdLst>
              <a:gd name="connsiteX0" fmla="*/ 2546555 w 4640826"/>
              <a:gd name="connsiteY0" fmla="*/ 0 h 4807974"/>
              <a:gd name="connsiteX1" fmla="*/ 2054942 w 4640826"/>
              <a:gd name="connsiteY1" fmla="*/ 2359742 h 4807974"/>
              <a:gd name="connsiteX2" fmla="*/ 432619 w 4640826"/>
              <a:gd name="connsiteY2" fmla="*/ 3146322 h 4807974"/>
              <a:gd name="connsiteX3" fmla="*/ 0 w 4640826"/>
              <a:gd name="connsiteY3" fmla="*/ 4237703 h 4807974"/>
              <a:gd name="connsiteX4" fmla="*/ 2418735 w 4640826"/>
              <a:gd name="connsiteY4" fmla="*/ 4807974 h 4807974"/>
              <a:gd name="connsiteX5" fmla="*/ 4640826 w 4640826"/>
              <a:gd name="connsiteY5" fmla="*/ 3706761 h 4807974"/>
              <a:gd name="connsiteX6" fmla="*/ 2979174 w 4640826"/>
              <a:gd name="connsiteY6" fmla="*/ 2340077 h 4807974"/>
              <a:gd name="connsiteX7" fmla="*/ 3048000 w 4640826"/>
              <a:gd name="connsiteY7" fmla="*/ 1406013 h 4807974"/>
              <a:gd name="connsiteX8" fmla="*/ 3942735 w 4640826"/>
              <a:gd name="connsiteY8" fmla="*/ 1288026 h 4807974"/>
              <a:gd name="connsiteX9" fmla="*/ 2998839 w 4640826"/>
              <a:gd name="connsiteY9" fmla="*/ 501445 h 4807974"/>
              <a:gd name="connsiteX10" fmla="*/ 2792361 w 4640826"/>
              <a:gd name="connsiteY10" fmla="*/ 0 h 4807974"/>
              <a:gd name="connsiteX11" fmla="*/ 2546555 w 4640826"/>
              <a:gd name="connsiteY11" fmla="*/ 0 h 480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0826" h="4807974">
                <a:moveTo>
                  <a:pt x="2546555" y="0"/>
                </a:moveTo>
                <a:lnTo>
                  <a:pt x="2054942" y="2359742"/>
                </a:lnTo>
                <a:lnTo>
                  <a:pt x="432619" y="3146322"/>
                </a:lnTo>
                <a:lnTo>
                  <a:pt x="0" y="4237703"/>
                </a:lnTo>
                <a:lnTo>
                  <a:pt x="2418735" y="4807974"/>
                </a:lnTo>
                <a:lnTo>
                  <a:pt x="4640826" y="3706761"/>
                </a:lnTo>
                <a:lnTo>
                  <a:pt x="2979174" y="2340077"/>
                </a:lnTo>
                <a:lnTo>
                  <a:pt x="3048000" y="1406013"/>
                </a:lnTo>
                <a:lnTo>
                  <a:pt x="3942735" y="1288026"/>
                </a:lnTo>
                <a:lnTo>
                  <a:pt x="2998839" y="501445"/>
                </a:lnTo>
                <a:lnTo>
                  <a:pt x="2792361" y="0"/>
                </a:lnTo>
                <a:lnTo>
                  <a:pt x="2546555"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Freeform: Shape 10">
            <a:extLst>
              <a:ext uri="{FF2B5EF4-FFF2-40B4-BE49-F238E27FC236}">
                <a16:creationId xmlns:a16="http://schemas.microsoft.com/office/drawing/2014/main" id="{21CCEB39-26E6-E8AD-10EE-8E1334AA98BE}"/>
              </a:ext>
            </a:extLst>
          </p:cNvPr>
          <p:cNvSpPr/>
          <p:nvPr/>
        </p:nvSpPr>
        <p:spPr>
          <a:xfrm>
            <a:off x="9783097" y="1927123"/>
            <a:ext cx="2399071" cy="3028335"/>
          </a:xfrm>
          <a:custGeom>
            <a:avLst/>
            <a:gdLst>
              <a:gd name="connsiteX0" fmla="*/ 0 w 2399071"/>
              <a:gd name="connsiteY0" fmla="*/ 29496 h 3028335"/>
              <a:gd name="connsiteX1" fmla="*/ 167148 w 2399071"/>
              <a:gd name="connsiteY1" fmla="*/ 481780 h 3028335"/>
              <a:gd name="connsiteX2" fmla="*/ 1199535 w 2399071"/>
              <a:gd name="connsiteY2" fmla="*/ 1415845 h 3028335"/>
              <a:gd name="connsiteX3" fmla="*/ 825909 w 2399071"/>
              <a:gd name="connsiteY3" fmla="*/ 1474838 h 3028335"/>
              <a:gd name="connsiteX4" fmla="*/ 294968 w 2399071"/>
              <a:gd name="connsiteY4" fmla="*/ 1543664 h 3028335"/>
              <a:gd name="connsiteX5" fmla="*/ 176980 w 2399071"/>
              <a:gd name="connsiteY5" fmla="*/ 1750142 h 3028335"/>
              <a:gd name="connsiteX6" fmla="*/ 186813 w 2399071"/>
              <a:gd name="connsiteY6" fmla="*/ 2143432 h 3028335"/>
              <a:gd name="connsiteX7" fmla="*/ 1101213 w 2399071"/>
              <a:gd name="connsiteY7" fmla="*/ 3028335 h 3028335"/>
              <a:gd name="connsiteX8" fmla="*/ 2143432 w 2399071"/>
              <a:gd name="connsiteY8" fmla="*/ 2861187 h 3028335"/>
              <a:gd name="connsiteX9" fmla="*/ 2399071 w 2399071"/>
              <a:gd name="connsiteY9" fmla="*/ 1986116 h 3028335"/>
              <a:gd name="connsiteX10" fmla="*/ 2074606 w 2399071"/>
              <a:gd name="connsiteY10" fmla="*/ 0 h 3028335"/>
              <a:gd name="connsiteX11" fmla="*/ 0 w 2399071"/>
              <a:gd name="connsiteY11" fmla="*/ 29496 h 302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99071" h="3028335">
                <a:moveTo>
                  <a:pt x="0" y="29496"/>
                </a:moveTo>
                <a:lnTo>
                  <a:pt x="167148" y="481780"/>
                </a:lnTo>
                <a:lnTo>
                  <a:pt x="1199535" y="1415845"/>
                </a:lnTo>
                <a:lnTo>
                  <a:pt x="825909" y="1474838"/>
                </a:lnTo>
                <a:lnTo>
                  <a:pt x="294968" y="1543664"/>
                </a:lnTo>
                <a:lnTo>
                  <a:pt x="176980" y="1750142"/>
                </a:lnTo>
                <a:lnTo>
                  <a:pt x="186813" y="2143432"/>
                </a:lnTo>
                <a:lnTo>
                  <a:pt x="1101213" y="3028335"/>
                </a:lnTo>
                <a:lnTo>
                  <a:pt x="2143432" y="2861187"/>
                </a:lnTo>
                <a:lnTo>
                  <a:pt x="2399071" y="1986116"/>
                </a:lnTo>
                <a:lnTo>
                  <a:pt x="2074606" y="0"/>
                </a:lnTo>
                <a:lnTo>
                  <a:pt x="0" y="29496"/>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03856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85D76-00E1-7C3B-9B76-E927957AA9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A2E375-F161-EC4E-26E3-9974CF92CD01}"/>
              </a:ext>
            </a:extLst>
          </p:cNvPr>
          <p:cNvSpPr txBox="1"/>
          <p:nvPr/>
        </p:nvSpPr>
        <p:spPr>
          <a:xfrm>
            <a:off x="108155" y="6402947"/>
            <a:ext cx="6096000" cy="369332"/>
          </a:xfrm>
          <a:prstGeom prst="rect">
            <a:avLst/>
          </a:prstGeom>
          <a:noFill/>
        </p:spPr>
        <p:txBody>
          <a:bodyPr wrap="square">
            <a:spAutoFit/>
          </a:bodyPr>
          <a:lstStyle/>
          <a:p>
            <a:r>
              <a:rPr lang="nl-NL" dirty="0">
                <a:hlinkClick r:id="rId2"/>
              </a:rPr>
              <a:t>https://vas3k.com/blog/machine_learning/</a:t>
            </a:r>
            <a:endParaRPr lang="nl-NL" dirty="0"/>
          </a:p>
        </p:txBody>
      </p:sp>
      <p:pic>
        <p:nvPicPr>
          <p:cNvPr id="3074" name="Picture 2">
            <a:extLst>
              <a:ext uri="{FF2B5EF4-FFF2-40B4-BE49-F238E27FC236}">
                <a16:creationId xmlns:a16="http://schemas.microsoft.com/office/drawing/2014/main" id="{D2C6CEEC-65E9-FB33-957C-AF89321A5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7465"/>
            <a:ext cx="3536496" cy="249472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18381EFD-00F3-D8AB-9184-5C3ECF98F5F9}"/>
              </a:ext>
            </a:extLst>
          </p:cNvPr>
          <p:cNvSpPr/>
          <p:nvPr/>
        </p:nvSpPr>
        <p:spPr>
          <a:xfrm>
            <a:off x="-268821" y="823965"/>
            <a:ext cx="1273656" cy="1158950"/>
          </a:xfrm>
          <a:custGeom>
            <a:avLst/>
            <a:gdLst>
              <a:gd name="connsiteX0" fmla="*/ 2556387 w 2568040"/>
              <a:gd name="connsiteY0" fmla="*/ 993058 h 1396181"/>
              <a:gd name="connsiteX1" fmla="*/ 2556387 w 2568040"/>
              <a:gd name="connsiteY1" fmla="*/ 993058 h 1396181"/>
              <a:gd name="connsiteX2" fmla="*/ 2418735 w 2568040"/>
              <a:gd name="connsiteY2" fmla="*/ 1012723 h 1396181"/>
              <a:gd name="connsiteX3" fmla="*/ 2340077 w 2568040"/>
              <a:gd name="connsiteY3" fmla="*/ 1032387 h 1396181"/>
              <a:gd name="connsiteX4" fmla="*/ 2231922 w 2568040"/>
              <a:gd name="connsiteY4" fmla="*/ 1042219 h 1396181"/>
              <a:gd name="connsiteX5" fmla="*/ 1907458 w 2568040"/>
              <a:gd name="connsiteY5" fmla="*/ 1199536 h 1396181"/>
              <a:gd name="connsiteX6" fmla="*/ 1868129 w 2568040"/>
              <a:gd name="connsiteY6" fmla="*/ 1258529 h 1396181"/>
              <a:gd name="connsiteX7" fmla="*/ 1769806 w 2568040"/>
              <a:gd name="connsiteY7" fmla="*/ 1297858 h 1396181"/>
              <a:gd name="connsiteX8" fmla="*/ 1622322 w 2568040"/>
              <a:gd name="connsiteY8" fmla="*/ 1327355 h 1396181"/>
              <a:gd name="connsiteX9" fmla="*/ 1582993 w 2568040"/>
              <a:gd name="connsiteY9" fmla="*/ 1337187 h 1396181"/>
              <a:gd name="connsiteX10" fmla="*/ 1484671 w 2568040"/>
              <a:gd name="connsiteY10" fmla="*/ 1347019 h 1396181"/>
              <a:gd name="connsiteX11" fmla="*/ 1435510 w 2568040"/>
              <a:gd name="connsiteY11" fmla="*/ 1356852 h 1396181"/>
              <a:gd name="connsiteX12" fmla="*/ 1347019 w 2568040"/>
              <a:gd name="connsiteY12" fmla="*/ 1366684 h 1396181"/>
              <a:gd name="connsiteX13" fmla="*/ 1288026 w 2568040"/>
              <a:gd name="connsiteY13" fmla="*/ 1386349 h 1396181"/>
              <a:gd name="connsiteX14" fmla="*/ 1238864 w 2568040"/>
              <a:gd name="connsiteY14" fmla="*/ 1396181 h 1396181"/>
              <a:gd name="connsiteX15" fmla="*/ 1012722 w 2568040"/>
              <a:gd name="connsiteY15" fmla="*/ 1386349 h 1396181"/>
              <a:gd name="connsiteX16" fmla="*/ 934064 w 2568040"/>
              <a:gd name="connsiteY16" fmla="*/ 1366684 h 1396181"/>
              <a:gd name="connsiteX17" fmla="*/ 786581 w 2568040"/>
              <a:gd name="connsiteY17" fmla="*/ 1356852 h 1396181"/>
              <a:gd name="connsiteX18" fmla="*/ 521110 w 2568040"/>
              <a:gd name="connsiteY18" fmla="*/ 1347019 h 1396181"/>
              <a:gd name="connsiteX19" fmla="*/ 314632 w 2568040"/>
              <a:gd name="connsiteY19" fmla="*/ 1337187 h 1396181"/>
              <a:gd name="connsiteX20" fmla="*/ 294968 w 2568040"/>
              <a:gd name="connsiteY20" fmla="*/ 1307690 h 1396181"/>
              <a:gd name="connsiteX21" fmla="*/ 255639 w 2568040"/>
              <a:gd name="connsiteY21" fmla="*/ 1288026 h 1396181"/>
              <a:gd name="connsiteX22" fmla="*/ 137652 w 2568040"/>
              <a:gd name="connsiteY22" fmla="*/ 1258529 h 1396181"/>
              <a:gd name="connsiteX23" fmla="*/ 68826 w 2568040"/>
              <a:gd name="connsiteY23" fmla="*/ 1199536 h 1396181"/>
              <a:gd name="connsiteX24" fmla="*/ 29497 w 2568040"/>
              <a:gd name="connsiteY24" fmla="*/ 1130710 h 1396181"/>
              <a:gd name="connsiteX25" fmla="*/ 9832 w 2568040"/>
              <a:gd name="connsiteY25" fmla="*/ 1032387 h 1396181"/>
              <a:gd name="connsiteX26" fmla="*/ 0 w 2568040"/>
              <a:gd name="connsiteY26" fmla="*/ 993058 h 1396181"/>
              <a:gd name="connsiteX27" fmla="*/ 39329 w 2568040"/>
              <a:gd name="connsiteY27" fmla="*/ 825910 h 1396181"/>
              <a:gd name="connsiteX28" fmla="*/ 68826 w 2568040"/>
              <a:gd name="connsiteY28" fmla="*/ 766916 h 1396181"/>
              <a:gd name="connsiteX29" fmla="*/ 137652 w 2568040"/>
              <a:gd name="connsiteY29" fmla="*/ 678426 h 1396181"/>
              <a:gd name="connsiteX30" fmla="*/ 216310 w 2568040"/>
              <a:gd name="connsiteY30" fmla="*/ 550607 h 1396181"/>
              <a:gd name="connsiteX31" fmla="*/ 255639 w 2568040"/>
              <a:gd name="connsiteY31" fmla="*/ 452284 h 1396181"/>
              <a:gd name="connsiteX32" fmla="*/ 265471 w 2568040"/>
              <a:gd name="connsiteY32" fmla="*/ 383458 h 1396181"/>
              <a:gd name="connsiteX33" fmla="*/ 294968 w 2568040"/>
              <a:gd name="connsiteY33" fmla="*/ 275303 h 1396181"/>
              <a:gd name="connsiteX34" fmla="*/ 324464 w 2568040"/>
              <a:gd name="connsiteY34" fmla="*/ 196645 h 1396181"/>
              <a:gd name="connsiteX35" fmla="*/ 412955 w 2568040"/>
              <a:gd name="connsiteY35" fmla="*/ 176981 h 1396181"/>
              <a:gd name="connsiteX36" fmla="*/ 481781 w 2568040"/>
              <a:gd name="connsiteY36" fmla="*/ 157316 h 1396181"/>
              <a:gd name="connsiteX37" fmla="*/ 560439 w 2568040"/>
              <a:gd name="connsiteY37" fmla="*/ 137652 h 1396181"/>
              <a:gd name="connsiteX38" fmla="*/ 609600 w 2568040"/>
              <a:gd name="connsiteY38" fmla="*/ 108155 h 1396181"/>
              <a:gd name="connsiteX39" fmla="*/ 678426 w 2568040"/>
              <a:gd name="connsiteY39" fmla="*/ 98323 h 1396181"/>
              <a:gd name="connsiteX40" fmla="*/ 943897 w 2568040"/>
              <a:gd name="connsiteY40" fmla="*/ 78658 h 1396181"/>
              <a:gd name="connsiteX41" fmla="*/ 983226 w 2568040"/>
              <a:gd name="connsiteY41" fmla="*/ 68826 h 1396181"/>
              <a:gd name="connsiteX42" fmla="*/ 1042219 w 2568040"/>
              <a:gd name="connsiteY42" fmla="*/ 58994 h 1396181"/>
              <a:gd name="connsiteX43" fmla="*/ 1101213 w 2568040"/>
              <a:gd name="connsiteY43" fmla="*/ 29497 h 1396181"/>
              <a:gd name="connsiteX44" fmla="*/ 1258529 w 2568040"/>
              <a:gd name="connsiteY44" fmla="*/ 9832 h 1396181"/>
              <a:gd name="connsiteX45" fmla="*/ 1307690 w 2568040"/>
              <a:gd name="connsiteY45" fmla="*/ 0 h 1396181"/>
              <a:gd name="connsiteX46" fmla="*/ 1592826 w 2568040"/>
              <a:gd name="connsiteY46" fmla="*/ 29497 h 1396181"/>
              <a:gd name="connsiteX47" fmla="*/ 1730477 w 2568040"/>
              <a:gd name="connsiteY47" fmla="*/ 68826 h 1396181"/>
              <a:gd name="connsiteX48" fmla="*/ 1966452 w 2568040"/>
              <a:gd name="connsiteY48" fmla="*/ 78658 h 1396181"/>
              <a:gd name="connsiteX49" fmla="*/ 2094271 w 2568040"/>
              <a:gd name="connsiteY49" fmla="*/ 98323 h 1396181"/>
              <a:gd name="connsiteX50" fmla="*/ 2330245 w 2568040"/>
              <a:gd name="connsiteY50" fmla="*/ 127819 h 1396181"/>
              <a:gd name="connsiteX51" fmla="*/ 2418735 w 2568040"/>
              <a:gd name="connsiteY51" fmla="*/ 363794 h 1396181"/>
              <a:gd name="connsiteX52" fmla="*/ 2458064 w 2568040"/>
              <a:gd name="connsiteY52" fmla="*/ 481781 h 1396181"/>
              <a:gd name="connsiteX53" fmla="*/ 2507226 w 2568040"/>
              <a:gd name="connsiteY53" fmla="*/ 570271 h 1396181"/>
              <a:gd name="connsiteX54" fmla="*/ 2517058 w 2568040"/>
              <a:gd name="connsiteY54" fmla="*/ 609600 h 1396181"/>
              <a:gd name="connsiteX55" fmla="*/ 2556387 w 2568040"/>
              <a:gd name="connsiteY55" fmla="*/ 678426 h 1396181"/>
              <a:gd name="connsiteX56" fmla="*/ 2556387 w 2568040"/>
              <a:gd name="connsiteY56" fmla="*/ 884903 h 1396181"/>
              <a:gd name="connsiteX57" fmla="*/ 2497393 w 2568040"/>
              <a:gd name="connsiteY57" fmla="*/ 953729 h 1396181"/>
              <a:gd name="connsiteX58" fmla="*/ 2487561 w 2568040"/>
              <a:gd name="connsiteY58" fmla="*/ 1042219 h 139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568040" h="1396181">
                <a:moveTo>
                  <a:pt x="2556387" y="993058"/>
                </a:moveTo>
                <a:lnTo>
                  <a:pt x="2556387" y="993058"/>
                </a:lnTo>
                <a:cubicBezTo>
                  <a:pt x="2510503" y="999613"/>
                  <a:pt x="2464337" y="1004432"/>
                  <a:pt x="2418735" y="1012723"/>
                </a:cubicBezTo>
                <a:cubicBezTo>
                  <a:pt x="2392145" y="1017558"/>
                  <a:pt x="2366773" y="1028172"/>
                  <a:pt x="2340077" y="1032387"/>
                </a:cubicBezTo>
                <a:cubicBezTo>
                  <a:pt x="2304320" y="1038033"/>
                  <a:pt x="2267974" y="1038942"/>
                  <a:pt x="2231922" y="1042219"/>
                </a:cubicBezTo>
                <a:cubicBezTo>
                  <a:pt x="1952293" y="1171280"/>
                  <a:pt x="2057769" y="1113644"/>
                  <a:pt x="1907458" y="1199536"/>
                </a:cubicBezTo>
                <a:cubicBezTo>
                  <a:pt x="1894348" y="1219200"/>
                  <a:pt x="1885696" y="1242719"/>
                  <a:pt x="1868129" y="1258529"/>
                </a:cubicBezTo>
                <a:cubicBezTo>
                  <a:pt x="1840790" y="1283134"/>
                  <a:pt x="1803580" y="1289415"/>
                  <a:pt x="1769806" y="1297858"/>
                </a:cubicBezTo>
                <a:cubicBezTo>
                  <a:pt x="1692348" y="1336588"/>
                  <a:pt x="1759276" y="1309095"/>
                  <a:pt x="1622322" y="1327355"/>
                </a:cubicBezTo>
                <a:cubicBezTo>
                  <a:pt x="1608927" y="1329141"/>
                  <a:pt x="1596370" y="1335276"/>
                  <a:pt x="1582993" y="1337187"/>
                </a:cubicBezTo>
                <a:cubicBezTo>
                  <a:pt x="1550387" y="1341845"/>
                  <a:pt x="1517445" y="1343742"/>
                  <a:pt x="1484671" y="1347019"/>
                </a:cubicBezTo>
                <a:cubicBezTo>
                  <a:pt x="1468284" y="1350297"/>
                  <a:pt x="1452054" y="1354489"/>
                  <a:pt x="1435510" y="1356852"/>
                </a:cubicBezTo>
                <a:cubicBezTo>
                  <a:pt x="1406130" y="1361049"/>
                  <a:pt x="1376121" y="1360864"/>
                  <a:pt x="1347019" y="1366684"/>
                </a:cubicBezTo>
                <a:cubicBezTo>
                  <a:pt x="1326693" y="1370749"/>
                  <a:pt x="1308352" y="1382284"/>
                  <a:pt x="1288026" y="1386349"/>
                </a:cubicBezTo>
                <a:lnTo>
                  <a:pt x="1238864" y="1396181"/>
                </a:lnTo>
                <a:cubicBezTo>
                  <a:pt x="1163483" y="1392904"/>
                  <a:pt x="1087823" y="1393617"/>
                  <a:pt x="1012722" y="1386349"/>
                </a:cubicBezTo>
                <a:cubicBezTo>
                  <a:pt x="985821" y="1383746"/>
                  <a:pt x="960863" y="1370180"/>
                  <a:pt x="934064" y="1366684"/>
                </a:cubicBezTo>
                <a:cubicBezTo>
                  <a:pt x="885208" y="1360311"/>
                  <a:pt x="835795" y="1359196"/>
                  <a:pt x="786581" y="1356852"/>
                </a:cubicBezTo>
                <a:cubicBezTo>
                  <a:pt x="698130" y="1352640"/>
                  <a:pt x="609584" y="1350706"/>
                  <a:pt x="521110" y="1347019"/>
                </a:cubicBezTo>
                <a:lnTo>
                  <a:pt x="314632" y="1337187"/>
                </a:lnTo>
                <a:cubicBezTo>
                  <a:pt x="308077" y="1327355"/>
                  <a:pt x="304046" y="1315255"/>
                  <a:pt x="294968" y="1307690"/>
                </a:cubicBezTo>
                <a:cubicBezTo>
                  <a:pt x="283708" y="1298307"/>
                  <a:pt x="269414" y="1293035"/>
                  <a:pt x="255639" y="1288026"/>
                </a:cubicBezTo>
                <a:cubicBezTo>
                  <a:pt x="211166" y="1271854"/>
                  <a:pt x="181899" y="1267378"/>
                  <a:pt x="137652" y="1258529"/>
                </a:cubicBezTo>
                <a:cubicBezTo>
                  <a:pt x="117779" y="1243624"/>
                  <a:pt x="83962" y="1221160"/>
                  <a:pt x="68826" y="1199536"/>
                </a:cubicBezTo>
                <a:cubicBezTo>
                  <a:pt x="53673" y="1177889"/>
                  <a:pt x="42607" y="1153652"/>
                  <a:pt x="29497" y="1130710"/>
                </a:cubicBezTo>
                <a:cubicBezTo>
                  <a:pt x="22942" y="1097936"/>
                  <a:pt x="16835" y="1065068"/>
                  <a:pt x="9832" y="1032387"/>
                </a:cubicBezTo>
                <a:cubicBezTo>
                  <a:pt x="7001" y="1019174"/>
                  <a:pt x="0" y="1006571"/>
                  <a:pt x="0" y="993058"/>
                </a:cubicBezTo>
                <a:cubicBezTo>
                  <a:pt x="0" y="905924"/>
                  <a:pt x="6190" y="897711"/>
                  <a:pt x="39329" y="825910"/>
                </a:cubicBezTo>
                <a:cubicBezTo>
                  <a:pt x="48542" y="805948"/>
                  <a:pt x="56630" y="785209"/>
                  <a:pt x="68826" y="766916"/>
                </a:cubicBezTo>
                <a:cubicBezTo>
                  <a:pt x="89554" y="735824"/>
                  <a:pt x="117698" y="710020"/>
                  <a:pt x="137652" y="678426"/>
                </a:cubicBezTo>
                <a:cubicBezTo>
                  <a:pt x="232587" y="528112"/>
                  <a:pt x="145892" y="621023"/>
                  <a:pt x="216310" y="550607"/>
                </a:cubicBezTo>
                <a:cubicBezTo>
                  <a:pt x="229420" y="517833"/>
                  <a:pt x="250647" y="487228"/>
                  <a:pt x="255639" y="452284"/>
                </a:cubicBezTo>
                <a:cubicBezTo>
                  <a:pt x="258916" y="429342"/>
                  <a:pt x="261325" y="406259"/>
                  <a:pt x="265471" y="383458"/>
                </a:cubicBezTo>
                <a:cubicBezTo>
                  <a:pt x="269259" y="362622"/>
                  <a:pt x="292480" y="283597"/>
                  <a:pt x="294968" y="275303"/>
                </a:cubicBezTo>
                <a:cubicBezTo>
                  <a:pt x="298935" y="262079"/>
                  <a:pt x="320444" y="199203"/>
                  <a:pt x="324464" y="196645"/>
                </a:cubicBezTo>
                <a:cubicBezTo>
                  <a:pt x="349956" y="180422"/>
                  <a:pt x="383641" y="184310"/>
                  <a:pt x="412955" y="176981"/>
                </a:cubicBezTo>
                <a:cubicBezTo>
                  <a:pt x="436103" y="171194"/>
                  <a:pt x="458727" y="163464"/>
                  <a:pt x="481781" y="157316"/>
                </a:cubicBezTo>
                <a:cubicBezTo>
                  <a:pt x="507895" y="150352"/>
                  <a:pt x="560439" y="137652"/>
                  <a:pt x="560439" y="137652"/>
                </a:cubicBezTo>
                <a:cubicBezTo>
                  <a:pt x="576826" y="127820"/>
                  <a:pt x="591470" y="114198"/>
                  <a:pt x="609600" y="108155"/>
                </a:cubicBezTo>
                <a:cubicBezTo>
                  <a:pt x="631586" y="100826"/>
                  <a:pt x="655341" y="100360"/>
                  <a:pt x="678426" y="98323"/>
                </a:cubicBezTo>
                <a:cubicBezTo>
                  <a:pt x="766815" y="90524"/>
                  <a:pt x="855407" y="85213"/>
                  <a:pt x="943897" y="78658"/>
                </a:cubicBezTo>
                <a:cubicBezTo>
                  <a:pt x="957007" y="75381"/>
                  <a:pt x="969975" y="71476"/>
                  <a:pt x="983226" y="68826"/>
                </a:cubicBezTo>
                <a:cubicBezTo>
                  <a:pt x="1002774" y="64916"/>
                  <a:pt x="1023306" y="65298"/>
                  <a:pt x="1042219" y="58994"/>
                </a:cubicBezTo>
                <a:cubicBezTo>
                  <a:pt x="1063077" y="52041"/>
                  <a:pt x="1079774" y="34370"/>
                  <a:pt x="1101213" y="29497"/>
                </a:cubicBezTo>
                <a:cubicBezTo>
                  <a:pt x="1152746" y="17785"/>
                  <a:pt x="1206708" y="20196"/>
                  <a:pt x="1258529" y="9832"/>
                </a:cubicBezTo>
                <a:lnTo>
                  <a:pt x="1307690" y="0"/>
                </a:lnTo>
                <a:cubicBezTo>
                  <a:pt x="1436682" y="7166"/>
                  <a:pt x="1478991" y="2176"/>
                  <a:pt x="1592826" y="29497"/>
                </a:cubicBezTo>
                <a:cubicBezTo>
                  <a:pt x="1639228" y="40634"/>
                  <a:pt x="1683165" y="62601"/>
                  <a:pt x="1730477" y="68826"/>
                </a:cubicBezTo>
                <a:cubicBezTo>
                  <a:pt x="1808531" y="79096"/>
                  <a:pt x="1887794" y="75381"/>
                  <a:pt x="1966452" y="78658"/>
                </a:cubicBezTo>
                <a:lnTo>
                  <a:pt x="2094271" y="98323"/>
                </a:lnTo>
                <a:cubicBezTo>
                  <a:pt x="2218086" y="116011"/>
                  <a:pt x="2224229" y="116040"/>
                  <a:pt x="2330245" y="127819"/>
                </a:cubicBezTo>
                <a:cubicBezTo>
                  <a:pt x="2475815" y="169411"/>
                  <a:pt x="2375279" y="117541"/>
                  <a:pt x="2418735" y="363794"/>
                </a:cubicBezTo>
                <a:cubicBezTo>
                  <a:pt x="2425939" y="404620"/>
                  <a:pt x="2444954" y="442452"/>
                  <a:pt x="2458064" y="481781"/>
                </a:cubicBezTo>
                <a:cubicBezTo>
                  <a:pt x="2475369" y="533696"/>
                  <a:pt x="2462152" y="502661"/>
                  <a:pt x="2507226" y="570271"/>
                </a:cubicBezTo>
                <a:cubicBezTo>
                  <a:pt x="2510503" y="583381"/>
                  <a:pt x="2511015" y="597514"/>
                  <a:pt x="2517058" y="609600"/>
                </a:cubicBezTo>
                <a:cubicBezTo>
                  <a:pt x="2576582" y="728648"/>
                  <a:pt x="2526315" y="588208"/>
                  <a:pt x="2556387" y="678426"/>
                </a:cubicBezTo>
                <a:cubicBezTo>
                  <a:pt x="2566281" y="757583"/>
                  <a:pt x="2576716" y="798505"/>
                  <a:pt x="2556387" y="884903"/>
                </a:cubicBezTo>
                <a:cubicBezTo>
                  <a:pt x="2552506" y="901397"/>
                  <a:pt x="2509662" y="941460"/>
                  <a:pt x="2497393" y="953729"/>
                </a:cubicBezTo>
                <a:cubicBezTo>
                  <a:pt x="2487155" y="1035639"/>
                  <a:pt x="2487561" y="1005964"/>
                  <a:pt x="2487561" y="1042219"/>
                </a:cubicBezTo>
              </a:path>
            </a:pathLst>
          </a:custGeom>
          <a:ln w="571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nl-NL"/>
          </a:p>
        </p:txBody>
      </p:sp>
      <p:pic>
        <p:nvPicPr>
          <p:cNvPr id="7" name="Picture 20">
            <a:extLst>
              <a:ext uri="{FF2B5EF4-FFF2-40B4-BE49-F238E27FC236}">
                <a16:creationId xmlns:a16="http://schemas.microsoft.com/office/drawing/2014/main" id="{0036F6CF-7B19-806A-A796-864D4E093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4013" y="823965"/>
            <a:ext cx="7513669" cy="5163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744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 name="Picture 20">
            <a:extLst>
              <a:ext uri="{FF2B5EF4-FFF2-40B4-BE49-F238E27FC236}">
                <a16:creationId xmlns:a16="http://schemas.microsoft.com/office/drawing/2014/main" id="{EE4B7BA5-7E4B-F58F-2B1C-B05B3B251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2" y="1225016"/>
            <a:ext cx="7513669" cy="516318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71C3209-CA05-9757-E62A-FE01F8A47769}"/>
              </a:ext>
            </a:extLst>
          </p:cNvPr>
          <p:cNvGrpSpPr/>
          <p:nvPr/>
        </p:nvGrpSpPr>
        <p:grpSpPr>
          <a:xfrm>
            <a:off x="8674606" y="4518890"/>
            <a:ext cx="1885999" cy="902938"/>
            <a:chOff x="8674606" y="4518890"/>
            <a:chExt cx="1885999" cy="902938"/>
          </a:xfrm>
        </p:grpSpPr>
        <p:pic>
          <p:nvPicPr>
            <p:cNvPr id="2062" name="Picture 14" descr="Jesus Fish Symbol Christian Symbol Stock Illustration - Download Image Now  - Fish, Christianity, Jesus Christ - iStock">
              <a:extLst>
                <a:ext uri="{FF2B5EF4-FFF2-40B4-BE49-F238E27FC236}">
                  <a16:creationId xmlns:a16="http://schemas.microsoft.com/office/drawing/2014/main" id="{39DCDAAD-3FFE-5D8E-4FE0-082E43182F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8674606" y="4518890"/>
              <a:ext cx="1885999" cy="9029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557D82-E9A1-0676-632D-760208933D05}"/>
                </a:ext>
              </a:extLst>
            </p:cNvPr>
            <p:cNvSpPr txBox="1"/>
            <p:nvPr/>
          </p:nvSpPr>
          <p:spPr>
            <a:xfrm>
              <a:off x="9261446" y="4886218"/>
              <a:ext cx="515599" cy="184666"/>
            </a:xfrm>
            <a:prstGeom prst="rect">
              <a:avLst/>
            </a:prstGeom>
            <a:solidFill>
              <a:schemeClr val="bg1"/>
            </a:solidFill>
          </p:spPr>
          <p:txBody>
            <a:bodyPr wrap="square" lIns="0" tIns="0" rIns="0" bIns="0" rtlCol="0">
              <a:spAutoFit/>
            </a:bodyPr>
            <a:lstStyle/>
            <a:p>
              <a:r>
                <a:rPr lang="en-US" sz="1200" dirty="0" err="1"/>
                <a:t>Parkki</a:t>
              </a:r>
              <a:endParaRPr lang="en-NL" sz="1200" dirty="0"/>
            </a:p>
          </p:txBody>
        </p:sp>
      </p:grpSp>
      <p:sp>
        <p:nvSpPr>
          <p:cNvPr id="2" name="Title 1">
            <a:extLst>
              <a:ext uri="{FF2B5EF4-FFF2-40B4-BE49-F238E27FC236}">
                <a16:creationId xmlns:a16="http://schemas.microsoft.com/office/drawing/2014/main" id="{DF322C53-5554-374E-A5C5-1FD42149F881}"/>
              </a:ext>
            </a:extLst>
          </p:cNvPr>
          <p:cNvSpPr>
            <a:spLocks noGrp="1"/>
          </p:cNvSpPr>
          <p:nvPr>
            <p:ph type="title"/>
          </p:nvPr>
        </p:nvSpPr>
        <p:spPr/>
        <p:txBody>
          <a:bodyPr/>
          <a:lstStyle/>
          <a:p>
            <a:r>
              <a:rPr lang="nl-NL" dirty="0" err="1"/>
              <a:t>Classification</a:t>
            </a:r>
            <a:endParaRPr lang="nl-NL" dirty="0"/>
          </a:p>
        </p:txBody>
      </p:sp>
      <p:pic>
        <p:nvPicPr>
          <p:cNvPr id="2054" name="Picture 6" descr="Bream - Species Guide">
            <a:extLst>
              <a:ext uri="{FF2B5EF4-FFF2-40B4-BE49-F238E27FC236}">
                <a16:creationId xmlns:a16="http://schemas.microsoft.com/office/drawing/2014/main" id="{CB39972A-3232-9234-9F5B-28DC9D5FE3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2556" y="945834"/>
            <a:ext cx="1713102" cy="12017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oach - Farnham Angling Society">
            <a:extLst>
              <a:ext uri="{FF2B5EF4-FFF2-40B4-BE49-F238E27FC236}">
                <a16:creationId xmlns:a16="http://schemas.microsoft.com/office/drawing/2014/main" id="{75D68E17-55B3-24D6-5E0E-6440209380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6648" y="1994134"/>
            <a:ext cx="1622065" cy="7461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itefish | Freshwater, Species, Diet | Britannica">
            <a:extLst>
              <a:ext uri="{FF2B5EF4-FFF2-40B4-BE49-F238E27FC236}">
                <a16:creationId xmlns:a16="http://schemas.microsoft.com/office/drawing/2014/main" id="{B701457D-7B3F-C03A-6656-28D6AB1F10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8853488" y="2814175"/>
            <a:ext cx="1654087" cy="74615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erch - Fish &amp; Game">
            <a:extLst>
              <a:ext uri="{FF2B5EF4-FFF2-40B4-BE49-F238E27FC236}">
                <a16:creationId xmlns:a16="http://schemas.microsoft.com/office/drawing/2014/main" id="{512D2E6A-B935-CCF8-A657-FF736A3D2D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53488" y="3700483"/>
            <a:ext cx="1654087" cy="8683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BFA923-5EFF-C59A-23A5-8DB5DC783626}"/>
              </a:ext>
            </a:extLst>
          </p:cNvPr>
          <p:cNvSpPr txBox="1"/>
          <p:nvPr/>
        </p:nvSpPr>
        <p:spPr>
          <a:xfrm>
            <a:off x="197284" y="6484354"/>
            <a:ext cx="7051962" cy="307777"/>
          </a:xfrm>
          <a:prstGeom prst="rect">
            <a:avLst/>
          </a:prstGeom>
          <a:solidFill>
            <a:schemeClr val="bg1"/>
          </a:solidFill>
        </p:spPr>
        <p:txBody>
          <a:bodyPr wrap="square">
            <a:spAutoFit/>
          </a:bodyPr>
          <a:lstStyle/>
          <a:p>
            <a:r>
              <a:rPr lang="en-NL" dirty="0"/>
              <a:t>https://documentation.sas.com/doc/en/statug/15.2/statug_sashelp_sect012.htm</a:t>
            </a:r>
            <a:endParaRPr lang="en-US" dirty="0"/>
          </a:p>
        </p:txBody>
      </p:sp>
      <p:pic>
        <p:nvPicPr>
          <p:cNvPr id="2064" name="Picture 16" descr="A Basic Guide to Catching Pike - Baits &amp; Much More | BadAngling">
            <a:extLst>
              <a:ext uri="{FF2B5EF4-FFF2-40B4-BE49-F238E27FC236}">
                <a16:creationId xmlns:a16="http://schemas.microsoft.com/office/drawing/2014/main" id="{E37E095F-7E41-EE47-5329-554045F5693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31413" y="5439798"/>
            <a:ext cx="1554245" cy="4723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D4BCA36-31C1-2855-A904-D89D5E1E5FB2}"/>
              </a:ext>
            </a:extLst>
          </p:cNvPr>
          <p:cNvPicPr>
            <a:picLocks noChangeAspect="1"/>
          </p:cNvPicPr>
          <p:nvPr/>
        </p:nvPicPr>
        <p:blipFill>
          <a:blip r:embed="rId10"/>
          <a:stretch>
            <a:fillRect/>
          </a:stretch>
        </p:blipFill>
        <p:spPr>
          <a:xfrm>
            <a:off x="8965319" y="5975064"/>
            <a:ext cx="1542256" cy="530341"/>
          </a:xfrm>
          <a:prstGeom prst="rect">
            <a:avLst/>
          </a:prstGeom>
        </p:spPr>
      </p:pic>
      <p:pic>
        <p:nvPicPr>
          <p:cNvPr id="12" name="Picture 11">
            <a:extLst>
              <a:ext uri="{FF2B5EF4-FFF2-40B4-BE49-F238E27FC236}">
                <a16:creationId xmlns:a16="http://schemas.microsoft.com/office/drawing/2014/main" id="{C31EAF9F-C948-B2B4-64EC-07DC1338FF6E}"/>
              </a:ext>
            </a:extLst>
          </p:cNvPr>
          <p:cNvPicPr>
            <a:picLocks noChangeAspect="1"/>
          </p:cNvPicPr>
          <p:nvPr/>
        </p:nvPicPr>
        <p:blipFill>
          <a:blip r:embed="rId11"/>
          <a:stretch>
            <a:fillRect/>
          </a:stretch>
        </p:blipFill>
        <p:spPr>
          <a:xfrm>
            <a:off x="4303682" y="5043948"/>
            <a:ext cx="2715004" cy="485843"/>
          </a:xfrm>
          <a:prstGeom prst="rect">
            <a:avLst/>
          </a:prstGeom>
        </p:spPr>
      </p:pic>
      <p:cxnSp>
        <p:nvCxnSpPr>
          <p:cNvPr id="14" name="Straight Connector 13">
            <a:extLst>
              <a:ext uri="{FF2B5EF4-FFF2-40B4-BE49-F238E27FC236}">
                <a16:creationId xmlns:a16="http://schemas.microsoft.com/office/drawing/2014/main" id="{2A08227B-9BEF-27AA-8598-78E4DB83D0FA}"/>
              </a:ext>
            </a:extLst>
          </p:cNvPr>
          <p:cNvCxnSpPr>
            <a:cxnSpLocks/>
          </p:cNvCxnSpPr>
          <p:nvPr/>
        </p:nvCxnSpPr>
        <p:spPr bwMode="auto">
          <a:xfrm flipV="1">
            <a:off x="7265661" y="1698171"/>
            <a:ext cx="1408945" cy="975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872C36EC-1279-62A5-D719-EC829C3189E3}"/>
              </a:ext>
            </a:extLst>
          </p:cNvPr>
          <p:cNvCxnSpPr>
            <a:cxnSpLocks/>
          </p:cNvCxnSpPr>
          <p:nvPr/>
        </p:nvCxnSpPr>
        <p:spPr bwMode="auto">
          <a:xfrm>
            <a:off x="7417703" y="1926161"/>
            <a:ext cx="1256903" cy="3648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8AC927E7-DA5D-FD35-7C8F-D317A54EB549}"/>
              </a:ext>
            </a:extLst>
          </p:cNvPr>
          <p:cNvCxnSpPr>
            <a:cxnSpLocks/>
          </p:cNvCxnSpPr>
          <p:nvPr/>
        </p:nvCxnSpPr>
        <p:spPr bwMode="auto">
          <a:xfrm>
            <a:off x="7417703" y="2144329"/>
            <a:ext cx="1256903" cy="921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B1C51634-EB88-4375-D89D-D2D48B440743}"/>
              </a:ext>
            </a:extLst>
          </p:cNvPr>
          <p:cNvCxnSpPr>
            <a:cxnSpLocks/>
          </p:cNvCxnSpPr>
          <p:nvPr/>
        </p:nvCxnSpPr>
        <p:spPr bwMode="auto">
          <a:xfrm>
            <a:off x="7311232" y="2349543"/>
            <a:ext cx="1461324" cy="16974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E0DA8494-4817-6E3C-1827-AAAFCBC88473}"/>
              </a:ext>
            </a:extLst>
          </p:cNvPr>
          <p:cNvCxnSpPr>
            <a:cxnSpLocks/>
          </p:cNvCxnSpPr>
          <p:nvPr/>
        </p:nvCxnSpPr>
        <p:spPr bwMode="auto">
          <a:xfrm>
            <a:off x="7265661" y="2556766"/>
            <a:ext cx="1699658" cy="215864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A4E07917-C3A8-0B21-6D98-93A4DBAE2F44}"/>
              </a:ext>
            </a:extLst>
          </p:cNvPr>
          <p:cNvCxnSpPr>
            <a:cxnSpLocks/>
          </p:cNvCxnSpPr>
          <p:nvPr/>
        </p:nvCxnSpPr>
        <p:spPr bwMode="auto">
          <a:xfrm>
            <a:off x="7242981" y="2768958"/>
            <a:ext cx="1655920" cy="27608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E5524AB-46A8-548A-E791-74CB03457A02}"/>
              </a:ext>
            </a:extLst>
          </p:cNvPr>
          <p:cNvCxnSpPr>
            <a:cxnSpLocks/>
          </p:cNvCxnSpPr>
          <p:nvPr/>
        </p:nvCxnSpPr>
        <p:spPr bwMode="auto">
          <a:xfrm>
            <a:off x="7210469" y="2996403"/>
            <a:ext cx="1643019" cy="302710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9973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79715-E3A0-7CCC-6B3A-6C4B971F5CD2}"/>
            </a:ext>
          </a:extLst>
        </p:cNvPr>
        <p:cNvGrpSpPr/>
        <p:nvPr/>
      </p:nvGrpSpPr>
      <p:grpSpPr>
        <a:xfrm>
          <a:off x="0" y="0"/>
          <a:ext cx="0" cy="0"/>
          <a:chOff x="0" y="0"/>
          <a:chExt cx="0" cy="0"/>
        </a:xfrm>
      </p:grpSpPr>
      <p:pic>
        <p:nvPicPr>
          <p:cNvPr id="2068" name="Picture 20">
            <a:extLst>
              <a:ext uri="{FF2B5EF4-FFF2-40B4-BE49-F238E27FC236}">
                <a16:creationId xmlns:a16="http://schemas.microsoft.com/office/drawing/2014/main" id="{87B75BA1-E214-3BAA-BEDB-F5C0E60B7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2" y="1225016"/>
            <a:ext cx="7513669" cy="51631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eam - Species Guide">
            <a:extLst>
              <a:ext uri="{FF2B5EF4-FFF2-40B4-BE49-F238E27FC236}">
                <a16:creationId xmlns:a16="http://schemas.microsoft.com/office/drawing/2014/main" id="{C16A4139-4729-5A00-0D01-645049E571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582" y="3954575"/>
            <a:ext cx="969162" cy="6798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oach - Farnham Angling Society">
            <a:extLst>
              <a:ext uri="{FF2B5EF4-FFF2-40B4-BE49-F238E27FC236}">
                <a16:creationId xmlns:a16="http://schemas.microsoft.com/office/drawing/2014/main" id="{C265756D-C44C-D584-0164-7B9DEAAC3F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70223" y="4566977"/>
            <a:ext cx="694002" cy="31924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erch - Fish &amp; Game">
            <a:extLst>
              <a:ext uri="{FF2B5EF4-FFF2-40B4-BE49-F238E27FC236}">
                <a16:creationId xmlns:a16="http://schemas.microsoft.com/office/drawing/2014/main" id="{278624FD-3EEE-0FD2-E96E-6D5EAB23C2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36539" y="2556765"/>
            <a:ext cx="827044" cy="43419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A Basic Guide to Catching Pike - Baits &amp; Much More | BadAngling">
            <a:extLst>
              <a:ext uri="{FF2B5EF4-FFF2-40B4-BE49-F238E27FC236}">
                <a16:creationId xmlns:a16="http://schemas.microsoft.com/office/drawing/2014/main" id="{30BBFB78-CF84-B75E-F6DA-97AF48501F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43287" y="1818656"/>
            <a:ext cx="1554245" cy="4723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86C3E2F-54FF-08B6-5DA1-B8D67B3EEDF6}"/>
              </a:ext>
            </a:extLst>
          </p:cNvPr>
          <p:cNvPicPr>
            <a:picLocks noChangeAspect="1"/>
          </p:cNvPicPr>
          <p:nvPr/>
        </p:nvPicPr>
        <p:blipFill>
          <a:blip r:embed="rId8"/>
          <a:stretch>
            <a:fillRect/>
          </a:stretch>
        </p:blipFill>
        <p:spPr>
          <a:xfrm>
            <a:off x="845081" y="4886218"/>
            <a:ext cx="559187" cy="192290"/>
          </a:xfrm>
          <a:prstGeom prst="rect">
            <a:avLst/>
          </a:prstGeom>
        </p:spPr>
      </p:pic>
    </p:spTree>
    <p:extLst>
      <p:ext uri="{BB962C8B-B14F-4D97-AF65-F5344CB8AC3E}">
        <p14:creationId xmlns:p14="http://schemas.microsoft.com/office/powerpoint/2010/main" val="72223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18D1-5DC9-9146-1CF9-8A0981FF5F27}"/>
            </a:ext>
          </a:extLst>
        </p:cNvPr>
        <p:cNvGrpSpPr/>
        <p:nvPr/>
      </p:nvGrpSpPr>
      <p:grpSpPr>
        <a:xfrm>
          <a:off x="0" y="0"/>
          <a:ext cx="0" cy="0"/>
          <a:chOff x="0" y="0"/>
          <a:chExt cx="0" cy="0"/>
        </a:xfrm>
      </p:grpSpPr>
      <p:pic>
        <p:nvPicPr>
          <p:cNvPr id="2068" name="Picture 20">
            <a:extLst>
              <a:ext uri="{FF2B5EF4-FFF2-40B4-BE49-F238E27FC236}">
                <a16:creationId xmlns:a16="http://schemas.microsoft.com/office/drawing/2014/main" id="{B86DDBD4-4F81-C23F-6B3E-71FB27214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2" y="1225016"/>
            <a:ext cx="7513669" cy="51631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eam - Species Guide">
            <a:extLst>
              <a:ext uri="{FF2B5EF4-FFF2-40B4-BE49-F238E27FC236}">
                <a16:creationId xmlns:a16="http://schemas.microsoft.com/office/drawing/2014/main" id="{9FF44404-2E1A-0652-AE5D-CA88942889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582" y="3954575"/>
            <a:ext cx="969162" cy="6798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oach - Farnham Angling Society">
            <a:extLst>
              <a:ext uri="{FF2B5EF4-FFF2-40B4-BE49-F238E27FC236}">
                <a16:creationId xmlns:a16="http://schemas.microsoft.com/office/drawing/2014/main" id="{6F928284-9E5F-92B7-93C2-61B7864FB5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70223" y="4566977"/>
            <a:ext cx="694002" cy="31924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erch - Fish &amp; Game">
            <a:extLst>
              <a:ext uri="{FF2B5EF4-FFF2-40B4-BE49-F238E27FC236}">
                <a16:creationId xmlns:a16="http://schemas.microsoft.com/office/drawing/2014/main" id="{D95BB843-B474-39A9-84C0-0417BC0887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36539" y="2556765"/>
            <a:ext cx="827044" cy="43419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A Basic Guide to Catching Pike - Baits &amp; Much More | BadAngling">
            <a:extLst>
              <a:ext uri="{FF2B5EF4-FFF2-40B4-BE49-F238E27FC236}">
                <a16:creationId xmlns:a16="http://schemas.microsoft.com/office/drawing/2014/main" id="{1E50962E-433D-2A25-DD66-5817CDDD44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43287" y="1818656"/>
            <a:ext cx="1554245" cy="4723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E537EFA-191A-4302-8B8B-4AEA33C88295}"/>
              </a:ext>
            </a:extLst>
          </p:cNvPr>
          <p:cNvPicPr>
            <a:picLocks noChangeAspect="1"/>
          </p:cNvPicPr>
          <p:nvPr/>
        </p:nvPicPr>
        <p:blipFill>
          <a:blip r:embed="rId8"/>
          <a:stretch>
            <a:fillRect/>
          </a:stretch>
        </p:blipFill>
        <p:spPr>
          <a:xfrm>
            <a:off x="845081" y="4886218"/>
            <a:ext cx="559187" cy="192290"/>
          </a:xfrm>
          <a:prstGeom prst="rect">
            <a:avLst/>
          </a:prstGeom>
        </p:spPr>
      </p:pic>
      <p:pic>
        <p:nvPicPr>
          <p:cNvPr id="7" name="Picture 2">
            <a:extLst>
              <a:ext uri="{FF2B5EF4-FFF2-40B4-BE49-F238E27FC236}">
                <a16:creationId xmlns:a16="http://schemas.microsoft.com/office/drawing/2014/main" id="{C417EE70-5D57-2913-B7A7-01A936FD68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1541" y="2034058"/>
            <a:ext cx="3548495" cy="25066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4F4587-222D-CF7A-88BC-D78343751CBD}"/>
              </a:ext>
            </a:extLst>
          </p:cNvPr>
          <p:cNvSpPr txBox="1"/>
          <p:nvPr/>
        </p:nvSpPr>
        <p:spPr>
          <a:xfrm>
            <a:off x="7981227" y="4886218"/>
            <a:ext cx="3469121" cy="584775"/>
          </a:xfrm>
          <a:prstGeom prst="rect">
            <a:avLst/>
          </a:prstGeom>
          <a:solidFill>
            <a:schemeClr val="bg1"/>
          </a:solidFill>
        </p:spPr>
        <p:txBody>
          <a:bodyPr wrap="square" rtlCol="0">
            <a:spAutoFit/>
          </a:bodyPr>
          <a:lstStyle/>
          <a:p>
            <a:pPr algn="ctr"/>
            <a:r>
              <a:rPr lang="en-US" sz="1600" dirty="0"/>
              <a:t>K-NN</a:t>
            </a:r>
          </a:p>
          <a:p>
            <a:pPr algn="ctr"/>
            <a:r>
              <a:rPr lang="en-NL" sz="1600" dirty="0"/>
              <a:t>k-</a:t>
            </a:r>
            <a:r>
              <a:rPr lang="en-US" sz="1600" dirty="0"/>
              <a:t>N</a:t>
            </a:r>
            <a:r>
              <a:rPr lang="en-NL" sz="1600" dirty="0" err="1"/>
              <a:t>earest</a:t>
            </a:r>
            <a:r>
              <a:rPr lang="en-NL" sz="1600" dirty="0"/>
              <a:t> </a:t>
            </a:r>
            <a:r>
              <a:rPr lang="en-US" sz="1600" dirty="0"/>
              <a:t>N</a:t>
            </a:r>
            <a:r>
              <a:rPr lang="en-NL" sz="1600" dirty="0" err="1"/>
              <a:t>eighbors</a:t>
            </a:r>
            <a:r>
              <a:rPr lang="en-NL" sz="1600" dirty="0"/>
              <a:t> algorithm</a:t>
            </a:r>
          </a:p>
        </p:txBody>
      </p:sp>
      <p:pic>
        <p:nvPicPr>
          <p:cNvPr id="11" name="Picture 10">
            <a:extLst>
              <a:ext uri="{FF2B5EF4-FFF2-40B4-BE49-F238E27FC236}">
                <a16:creationId xmlns:a16="http://schemas.microsoft.com/office/drawing/2014/main" id="{969C78A6-C8C6-B86B-0AE5-68E9A914B8DB}"/>
              </a:ext>
            </a:extLst>
          </p:cNvPr>
          <p:cNvPicPr>
            <a:picLocks noChangeAspect="1"/>
          </p:cNvPicPr>
          <p:nvPr/>
        </p:nvPicPr>
        <p:blipFill>
          <a:blip r:embed="rId10"/>
          <a:stretch>
            <a:fillRect/>
          </a:stretch>
        </p:blipFill>
        <p:spPr>
          <a:xfrm>
            <a:off x="6932744" y="5598047"/>
            <a:ext cx="4715533" cy="771633"/>
          </a:xfrm>
          <a:prstGeom prst="rect">
            <a:avLst/>
          </a:prstGeom>
        </p:spPr>
      </p:pic>
    </p:spTree>
    <p:extLst>
      <p:ext uri="{BB962C8B-B14F-4D97-AF65-F5344CB8AC3E}">
        <p14:creationId xmlns:p14="http://schemas.microsoft.com/office/powerpoint/2010/main" val="405109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DBED3-9250-124A-D61B-443B91C1D477}"/>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681874E9-2E8E-5203-5E21-0D6B7E72C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1" y="1225016"/>
            <a:ext cx="7513669" cy="516318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2C4D460F-7CFA-34FC-D563-04DD4BD5BD1F}"/>
              </a:ext>
            </a:extLst>
          </p:cNvPr>
          <p:cNvPicPr>
            <a:picLocks noChangeAspect="1" noChangeArrowheads="1"/>
          </p:cNvPicPr>
          <p:nvPr/>
        </p:nvPicPr>
        <p:blipFill>
          <a:blip r:embed="rId4">
            <a:alphaModFix amt="23000"/>
            <a:extLst>
              <a:ext uri="{28A0092B-C50C-407E-A947-70E740481C1C}">
                <a14:useLocalDpi xmlns:a14="http://schemas.microsoft.com/office/drawing/2010/main" val="0"/>
              </a:ext>
            </a:extLst>
          </a:blip>
          <a:srcRect/>
          <a:stretch>
            <a:fillRect/>
          </a:stretch>
        </p:blipFill>
        <p:spPr bwMode="auto">
          <a:xfrm>
            <a:off x="92932" y="1225016"/>
            <a:ext cx="7513669" cy="51631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eam - Species Guide">
            <a:extLst>
              <a:ext uri="{FF2B5EF4-FFF2-40B4-BE49-F238E27FC236}">
                <a16:creationId xmlns:a16="http://schemas.microsoft.com/office/drawing/2014/main" id="{D8BF6C7F-B47C-1C55-251A-3CD56772AEC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3582" y="3954575"/>
            <a:ext cx="969162" cy="6798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oach - Farnham Angling Society">
            <a:extLst>
              <a:ext uri="{FF2B5EF4-FFF2-40B4-BE49-F238E27FC236}">
                <a16:creationId xmlns:a16="http://schemas.microsoft.com/office/drawing/2014/main" id="{90F1EE57-08E5-8391-E9BD-88F59B2B38B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0223" y="4566977"/>
            <a:ext cx="694002" cy="31924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erch - Fish &amp; Game">
            <a:extLst>
              <a:ext uri="{FF2B5EF4-FFF2-40B4-BE49-F238E27FC236}">
                <a16:creationId xmlns:a16="http://schemas.microsoft.com/office/drawing/2014/main" id="{571C9EF6-E010-E09C-6E89-C6826CF7B4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6539" y="2556765"/>
            <a:ext cx="827044" cy="43419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A Basic Guide to Catching Pike - Baits &amp; Much More | BadAngling">
            <a:extLst>
              <a:ext uri="{FF2B5EF4-FFF2-40B4-BE49-F238E27FC236}">
                <a16:creationId xmlns:a16="http://schemas.microsoft.com/office/drawing/2014/main" id="{7B48776F-30D2-4264-D555-223D5134701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43287" y="1818656"/>
            <a:ext cx="1554245" cy="4723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CC9184E-4DF7-430B-4E1C-D48341618028}"/>
              </a:ext>
            </a:extLst>
          </p:cNvPr>
          <p:cNvPicPr>
            <a:picLocks noChangeAspect="1"/>
          </p:cNvPicPr>
          <p:nvPr/>
        </p:nvPicPr>
        <p:blipFill>
          <a:blip r:embed="rId9"/>
          <a:stretch>
            <a:fillRect/>
          </a:stretch>
        </p:blipFill>
        <p:spPr>
          <a:xfrm>
            <a:off x="845081" y="4886218"/>
            <a:ext cx="559187" cy="192290"/>
          </a:xfrm>
          <a:prstGeom prst="rect">
            <a:avLst/>
          </a:prstGeom>
        </p:spPr>
      </p:pic>
      <p:pic>
        <p:nvPicPr>
          <p:cNvPr id="7" name="Picture 2">
            <a:extLst>
              <a:ext uri="{FF2B5EF4-FFF2-40B4-BE49-F238E27FC236}">
                <a16:creationId xmlns:a16="http://schemas.microsoft.com/office/drawing/2014/main" id="{60121924-A77F-17F4-260B-0F93A1B6C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1541" y="2034058"/>
            <a:ext cx="3548495" cy="25066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223801-C11B-5033-C3FF-60E6B121D56B}"/>
              </a:ext>
            </a:extLst>
          </p:cNvPr>
          <p:cNvSpPr txBox="1"/>
          <p:nvPr/>
        </p:nvSpPr>
        <p:spPr>
          <a:xfrm>
            <a:off x="7981227" y="4886218"/>
            <a:ext cx="3469121" cy="584775"/>
          </a:xfrm>
          <a:prstGeom prst="rect">
            <a:avLst/>
          </a:prstGeom>
          <a:solidFill>
            <a:schemeClr val="bg1"/>
          </a:solidFill>
        </p:spPr>
        <p:txBody>
          <a:bodyPr wrap="square" rtlCol="0">
            <a:spAutoFit/>
          </a:bodyPr>
          <a:lstStyle/>
          <a:p>
            <a:pPr algn="ctr"/>
            <a:r>
              <a:rPr lang="en-US" sz="1600" dirty="0"/>
              <a:t>K-NN</a:t>
            </a:r>
          </a:p>
          <a:p>
            <a:pPr algn="ctr"/>
            <a:r>
              <a:rPr lang="en-NL" sz="1600" dirty="0"/>
              <a:t>k-</a:t>
            </a:r>
            <a:r>
              <a:rPr lang="en-US" sz="1600" dirty="0"/>
              <a:t>N</a:t>
            </a:r>
            <a:r>
              <a:rPr lang="en-NL" sz="1600" dirty="0" err="1"/>
              <a:t>earest</a:t>
            </a:r>
            <a:r>
              <a:rPr lang="en-NL" sz="1600" dirty="0"/>
              <a:t> </a:t>
            </a:r>
            <a:r>
              <a:rPr lang="en-US" sz="1600" dirty="0"/>
              <a:t>N</a:t>
            </a:r>
            <a:r>
              <a:rPr lang="en-NL" sz="1600" dirty="0" err="1"/>
              <a:t>eighbors</a:t>
            </a:r>
            <a:r>
              <a:rPr lang="en-NL" sz="1600" dirty="0"/>
              <a:t> algorithm</a:t>
            </a:r>
          </a:p>
        </p:txBody>
      </p:sp>
      <p:pic>
        <p:nvPicPr>
          <p:cNvPr id="10" name="Picture 9">
            <a:extLst>
              <a:ext uri="{FF2B5EF4-FFF2-40B4-BE49-F238E27FC236}">
                <a16:creationId xmlns:a16="http://schemas.microsoft.com/office/drawing/2014/main" id="{32364BAE-78B5-C307-EFD2-23E44E918E2D}"/>
              </a:ext>
            </a:extLst>
          </p:cNvPr>
          <p:cNvPicPr>
            <a:picLocks noChangeAspect="1"/>
          </p:cNvPicPr>
          <p:nvPr/>
        </p:nvPicPr>
        <p:blipFill>
          <a:blip r:embed="rId11"/>
          <a:stretch>
            <a:fillRect/>
          </a:stretch>
        </p:blipFill>
        <p:spPr>
          <a:xfrm>
            <a:off x="6932744" y="5598047"/>
            <a:ext cx="4715533" cy="771633"/>
          </a:xfrm>
          <a:prstGeom prst="rect">
            <a:avLst/>
          </a:prstGeom>
        </p:spPr>
      </p:pic>
    </p:spTree>
    <p:extLst>
      <p:ext uri="{BB962C8B-B14F-4D97-AF65-F5344CB8AC3E}">
        <p14:creationId xmlns:p14="http://schemas.microsoft.com/office/powerpoint/2010/main" val="1033840101"/>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6F4EC-A403-3F4D-35E8-61872D9A8341}"/>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21BB95D3-B424-356A-445F-1235E325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1" y="1225016"/>
            <a:ext cx="7513669" cy="51631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A4B518-02CF-96CB-FC85-2229AABADB0A}"/>
              </a:ext>
            </a:extLst>
          </p:cNvPr>
          <p:cNvPicPr>
            <a:picLocks noChangeAspect="1"/>
          </p:cNvPicPr>
          <p:nvPr/>
        </p:nvPicPr>
        <p:blipFill>
          <a:blip r:embed="rId4"/>
          <a:stretch>
            <a:fillRect/>
          </a:stretch>
        </p:blipFill>
        <p:spPr>
          <a:xfrm>
            <a:off x="8298515" y="2647859"/>
            <a:ext cx="2657846" cy="276264"/>
          </a:xfrm>
          <a:prstGeom prst="rect">
            <a:avLst/>
          </a:prstGeom>
        </p:spPr>
      </p:pic>
      <p:sp>
        <p:nvSpPr>
          <p:cNvPr id="5" name="Oval 4">
            <a:extLst>
              <a:ext uri="{FF2B5EF4-FFF2-40B4-BE49-F238E27FC236}">
                <a16:creationId xmlns:a16="http://schemas.microsoft.com/office/drawing/2014/main" id="{341893F8-F862-C887-6F68-92626174C25C}"/>
              </a:ext>
            </a:extLst>
          </p:cNvPr>
          <p:cNvSpPr/>
          <p:nvPr/>
        </p:nvSpPr>
        <p:spPr bwMode="auto">
          <a:xfrm>
            <a:off x="2381459" y="2280976"/>
            <a:ext cx="221064" cy="231112"/>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NL" sz="1400" b="0" i="0" u="none" strike="noStrike" cap="none" normalizeH="0" baseline="0">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BC351BD3-7374-968D-9855-E67BDE220476}"/>
              </a:ext>
            </a:extLst>
          </p:cNvPr>
          <p:cNvCxnSpPr/>
          <p:nvPr/>
        </p:nvCxnSpPr>
        <p:spPr bwMode="auto">
          <a:xfrm flipV="1">
            <a:off x="2632668" y="844062"/>
            <a:ext cx="1336431" cy="141678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E21AF044-3D69-487F-424B-9AA90F0AD299}"/>
              </a:ext>
            </a:extLst>
          </p:cNvPr>
          <p:cNvSpPr txBox="1"/>
          <p:nvPr/>
        </p:nvSpPr>
        <p:spPr>
          <a:xfrm>
            <a:off x="3054700" y="394063"/>
            <a:ext cx="2121093" cy="369332"/>
          </a:xfrm>
          <a:prstGeom prst="rect">
            <a:avLst/>
          </a:prstGeom>
          <a:solidFill>
            <a:schemeClr val="bg1"/>
          </a:solidFill>
        </p:spPr>
        <p:txBody>
          <a:bodyPr wrap="none" rtlCol="0">
            <a:spAutoFit/>
          </a:bodyPr>
          <a:lstStyle/>
          <a:p>
            <a:r>
              <a:rPr lang="en-US" sz="1800" dirty="0"/>
              <a:t>Which fish is this?*</a:t>
            </a:r>
            <a:endParaRPr lang="en-NL" sz="1800" dirty="0"/>
          </a:p>
        </p:txBody>
      </p:sp>
      <p:sp>
        <p:nvSpPr>
          <p:cNvPr id="13" name="TextBox 12">
            <a:extLst>
              <a:ext uri="{FF2B5EF4-FFF2-40B4-BE49-F238E27FC236}">
                <a16:creationId xmlns:a16="http://schemas.microsoft.com/office/drawing/2014/main" id="{3432A4FC-8F89-2C17-3B41-3F70B82324D5}"/>
              </a:ext>
            </a:extLst>
          </p:cNvPr>
          <p:cNvSpPr txBox="1"/>
          <p:nvPr/>
        </p:nvSpPr>
        <p:spPr>
          <a:xfrm>
            <a:off x="92931" y="6492160"/>
            <a:ext cx="852221" cy="276999"/>
          </a:xfrm>
          <a:prstGeom prst="rect">
            <a:avLst/>
          </a:prstGeom>
          <a:solidFill>
            <a:schemeClr val="bg1"/>
          </a:solidFill>
        </p:spPr>
        <p:txBody>
          <a:bodyPr wrap="none" rtlCol="0">
            <a:spAutoFit/>
          </a:bodyPr>
          <a:lstStyle/>
          <a:p>
            <a:r>
              <a:rPr lang="en-US" sz="1200" dirty="0"/>
              <a:t>* </a:t>
            </a:r>
            <a:r>
              <a:rPr lang="en-US" sz="1200" i="1" dirty="0"/>
              <a:t>Wanda?</a:t>
            </a:r>
            <a:endParaRPr lang="en-NL" sz="1200" i="1" dirty="0"/>
          </a:p>
        </p:txBody>
      </p:sp>
      <p:pic>
        <p:nvPicPr>
          <p:cNvPr id="17" name="Picture 16">
            <a:extLst>
              <a:ext uri="{FF2B5EF4-FFF2-40B4-BE49-F238E27FC236}">
                <a16:creationId xmlns:a16="http://schemas.microsoft.com/office/drawing/2014/main" id="{ED574F71-FB87-0FE3-F8C1-2E27A5681BE2}"/>
              </a:ext>
            </a:extLst>
          </p:cNvPr>
          <p:cNvPicPr>
            <a:picLocks noChangeAspect="1"/>
          </p:cNvPicPr>
          <p:nvPr/>
        </p:nvPicPr>
        <p:blipFill>
          <a:blip r:embed="rId5"/>
          <a:stretch>
            <a:fillRect/>
          </a:stretch>
        </p:blipFill>
        <p:spPr>
          <a:xfrm>
            <a:off x="6932744" y="5598047"/>
            <a:ext cx="4715533" cy="771633"/>
          </a:xfrm>
          <a:prstGeom prst="rect">
            <a:avLst/>
          </a:prstGeom>
        </p:spPr>
      </p:pic>
    </p:spTree>
    <p:extLst>
      <p:ext uri="{BB962C8B-B14F-4D97-AF65-F5344CB8AC3E}">
        <p14:creationId xmlns:p14="http://schemas.microsoft.com/office/powerpoint/2010/main" val="32243051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F403F-E08F-9D41-76E4-735BEBAC23F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F57DED1-2E05-5854-FD7D-A3A5BBA31EC4}"/>
              </a:ext>
            </a:extLst>
          </p:cNvPr>
          <p:cNvSpPr txBox="1">
            <a:spLocks/>
          </p:cNvSpPr>
          <p:nvPr/>
        </p:nvSpPr>
        <p:spPr>
          <a:xfrm>
            <a:off x="4283056" y="285880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History</a:t>
            </a:r>
            <a:endParaRPr lang="nl-NL" sz="4800" dirty="0">
              <a:latin typeface="Trade Gothic Inline" panose="020B0504030203020204" pitchFamily="34" charset="0"/>
            </a:endParaRPr>
          </a:p>
        </p:txBody>
      </p:sp>
    </p:spTree>
    <p:extLst>
      <p:ext uri="{BB962C8B-B14F-4D97-AF65-F5344CB8AC3E}">
        <p14:creationId xmlns:p14="http://schemas.microsoft.com/office/powerpoint/2010/main" val="949109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420493A-10A1-5E1F-797A-88BAD01D0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7465"/>
            <a:ext cx="3536496" cy="249472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4EF45D8F-CCC4-8880-EDDF-0544D3B36787}"/>
              </a:ext>
            </a:extLst>
          </p:cNvPr>
          <p:cNvSpPr/>
          <p:nvPr/>
        </p:nvSpPr>
        <p:spPr>
          <a:xfrm>
            <a:off x="-268821" y="823965"/>
            <a:ext cx="1273656" cy="1158950"/>
          </a:xfrm>
          <a:custGeom>
            <a:avLst/>
            <a:gdLst>
              <a:gd name="connsiteX0" fmla="*/ 2556387 w 2568040"/>
              <a:gd name="connsiteY0" fmla="*/ 993058 h 1396181"/>
              <a:gd name="connsiteX1" fmla="*/ 2556387 w 2568040"/>
              <a:gd name="connsiteY1" fmla="*/ 993058 h 1396181"/>
              <a:gd name="connsiteX2" fmla="*/ 2418735 w 2568040"/>
              <a:gd name="connsiteY2" fmla="*/ 1012723 h 1396181"/>
              <a:gd name="connsiteX3" fmla="*/ 2340077 w 2568040"/>
              <a:gd name="connsiteY3" fmla="*/ 1032387 h 1396181"/>
              <a:gd name="connsiteX4" fmla="*/ 2231922 w 2568040"/>
              <a:gd name="connsiteY4" fmla="*/ 1042219 h 1396181"/>
              <a:gd name="connsiteX5" fmla="*/ 1907458 w 2568040"/>
              <a:gd name="connsiteY5" fmla="*/ 1199536 h 1396181"/>
              <a:gd name="connsiteX6" fmla="*/ 1868129 w 2568040"/>
              <a:gd name="connsiteY6" fmla="*/ 1258529 h 1396181"/>
              <a:gd name="connsiteX7" fmla="*/ 1769806 w 2568040"/>
              <a:gd name="connsiteY7" fmla="*/ 1297858 h 1396181"/>
              <a:gd name="connsiteX8" fmla="*/ 1622322 w 2568040"/>
              <a:gd name="connsiteY8" fmla="*/ 1327355 h 1396181"/>
              <a:gd name="connsiteX9" fmla="*/ 1582993 w 2568040"/>
              <a:gd name="connsiteY9" fmla="*/ 1337187 h 1396181"/>
              <a:gd name="connsiteX10" fmla="*/ 1484671 w 2568040"/>
              <a:gd name="connsiteY10" fmla="*/ 1347019 h 1396181"/>
              <a:gd name="connsiteX11" fmla="*/ 1435510 w 2568040"/>
              <a:gd name="connsiteY11" fmla="*/ 1356852 h 1396181"/>
              <a:gd name="connsiteX12" fmla="*/ 1347019 w 2568040"/>
              <a:gd name="connsiteY12" fmla="*/ 1366684 h 1396181"/>
              <a:gd name="connsiteX13" fmla="*/ 1288026 w 2568040"/>
              <a:gd name="connsiteY13" fmla="*/ 1386349 h 1396181"/>
              <a:gd name="connsiteX14" fmla="*/ 1238864 w 2568040"/>
              <a:gd name="connsiteY14" fmla="*/ 1396181 h 1396181"/>
              <a:gd name="connsiteX15" fmla="*/ 1012722 w 2568040"/>
              <a:gd name="connsiteY15" fmla="*/ 1386349 h 1396181"/>
              <a:gd name="connsiteX16" fmla="*/ 934064 w 2568040"/>
              <a:gd name="connsiteY16" fmla="*/ 1366684 h 1396181"/>
              <a:gd name="connsiteX17" fmla="*/ 786581 w 2568040"/>
              <a:gd name="connsiteY17" fmla="*/ 1356852 h 1396181"/>
              <a:gd name="connsiteX18" fmla="*/ 521110 w 2568040"/>
              <a:gd name="connsiteY18" fmla="*/ 1347019 h 1396181"/>
              <a:gd name="connsiteX19" fmla="*/ 314632 w 2568040"/>
              <a:gd name="connsiteY19" fmla="*/ 1337187 h 1396181"/>
              <a:gd name="connsiteX20" fmla="*/ 294968 w 2568040"/>
              <a:gd name="connsiteY20" fmla="*/ 1307690 h 1396181"/>
              <a:gd name="connsiteX21" fmla="*/ 255639 w 2568040"/>
              <a:gd name="connsiteY21" fmla="*/ 1288026 h 1396181"/>
              <a:gd name="connsiteX22" fmla="*/ 137652 w 2568040"/>
              <a:gd name="connsiteY22" fmla="*/ 1258529 h 1396181"/>
              <a:gd name="connsiteX23" fmla="*/ 68826 w 2568040"/>
              <a:gd name="connsiteY23" fmla="*/ 1199536 h 1396181"/>
              <a:gd name="connsiteX24" fmla="*/ 29497 w 2568040"/>
              <a:gd name="connsiteY24" fmla="*/ 1130710 h 1396181"/>
              <a:gd name="connsiteX25" fmla="*/ 9832 w 2568040"/>
              <a:gd name="connsiteY25" fmla="*/ 1032387 h 1396181"/>
              <a:gd name="connsiteX26" fmla="*/ 0 w 2568040"/>
              <a:gd name="connsiteY26" fmla="*/ 993058 h 1396181"/>
              <a:gd name="connsiteX27" fmla="*/ 39329 w 2568040"/>
              <a:gd name="connsiteY27" fmla="*/ 825910 h 1396181"/>
              <a:gd name="connsiteX28" fmla="*/ 68826 w 2568040"/>
              <a:gd name="connsiteY28" fmla="*/ 766916 h 1396181"/>
              <a:gd name="connsiteX29" fmla="*/ 137652 w 2568040"/>
              <a:gd name="connsiteY29" fmla="*/ 678426 h 1396181"/>
              <a:gd name="connsiteX30" fmla="*/ 216310 w 2568040"/>
              <a:gd name="connsiteY30" fmla="*/ 550607 h 1396181"/>
              <a:gd name="connsiteX31" fmla="*/ 255639 w 2568040"/>
              <a:gd name="connsiteY31" fmla="*/ 452284 h 1396181"/>
              <a:gd name="connsiteX32" fmla="*/ 265471 w 2568040"/>
              <a:gd name="connsiteY32" fmla="*/ 383458 h 1396181"/>
              <a:gd name="connsiteX33" fmla="*/ 294968 w 2568040"/>
              <a:gd name="connsiteY33" fmla="*/ 275303 h 1396181"/>
              <a:gd name="connsiteX34" fmla="*/ 324464 w 2568040"/>
              <a:gd name="connsiteY34" fmla="*/ 196645 h 1396181"/>
              <a:gd name="connsiteX35" fmla="*/ 412955 w 2568040"/>
              <a:gd name="connsiteY35" fmla="*/ 176981 h 1396181"/>
              <a:gd name="connsiteX36" fmla="*/ 481781 w 2568040"/>
              <a:gd name="connsiteY36" fmla="*/ 157316 h 1396181"/>
              <a:gd name="connsiteX37" fmla="*/ 560439 w 2568040"/>
              <a:gd name="connsiteY37" fmla="*/ 137652 h 1396181"/>
              <a:gd name="connsiteX38" fmla="*/ 609600 w 2568040"/>
              <a:gd name="connsiteY38" fmla="*/ 108155 h 1396181"/>
              <a:gd name="connsiteX39" fmla="*/ 678426 w 2568040"/>
              <a:gd name="connsiteY39" fmla="*/ 98323 h 1396181"/>
              <a:gd name="connsiteX40" fmla="*/ 943897 w 2568040"/>
              <a:gd name="connsiteY40" fmla="*/ 78658 h 1396181"/>
              <a:gd name="connsiteX41" fmla="*/ 983226 w 2568040"/>
              <a:gd name="connsiteY41" fmla="*/ 68826 h 1396181"/>
              <a:gd name="connsiteX42" fmla="*/ 1042219 w 2568040"/>
              <a:gd name="connsiteY42" fmla="*/ 58994 h 1396181"/>
              <a:gd name="connsiteX43" fmla="*/ 1101213 w 2568040"/>
              <a:gd name="connsiteY43" fmla="*/ 29497 h 1396181"/>
              <a:gd name="connsiteX44" fmla="*/ 1258529 w 2568040"/>
              <a:gd name="connsiteY44" fmla="*/ 9832 h 1396181"/>
              <a:gd name="connsiteX45" fmla="*/ 1307690 w 2568040"/>
              <a:gd name="connsiteY45" fmla="*/ 0 h 1396181"/>
              <a:gd name="connsiteX46" fmla="*/ 1592826 w 2568040"/>
              <a:gd name="connsiteY46" fmla="*/ 29497 h 1396181"/>
              <a:gd name="connsiteX47" fmla="*/ 1730477 w 2568040"/>
              <a:gd name="connsiteY47" fmla="*/ 68826 h 1396181"/>
              <a:gd name="connsiteX48" fmla="*/ 1966452 w 2568040"/>
              <a:gd name="connsiteY48" fmla="*/ 78658 h 1396181"/>
              <a:gd name="connsiteX49" fmla="*/ 2094271 w 2568040"/>
              <a:gd name="connsiteY49" fmla="*/ 98323 h 1396181"/>
              <a:gd name="connsiteX50" fmla="*/ 2330245 w 2568040"/>
              <a:gd name="connsiteY50" fmla="*/ 127819 h 1396181"/>
              <a:gd name="connsiteX51" fmla="*/ 2418735 w 2568040"/>
              <a:gd name="connsiteY51" fmla="*/ 363794 h 1396181"/>
              <a:gd name="connsiteX52" fmla="*/ 2458064 w 2568040"/>
              <a:gd name="connsiteY52" fmla="*/ 481781 h 1396181"/>
              <a:gd name="connsiteX53" fmla="*/ 2507226 w 2568040"/>
              <a:gd name="connsiteY53" fmla="*/ 570271 h 1396181"/>
              <a:gd name="connsiteX54" fmla="*/ 2517058 w 2568040"/>
              <a:gd name="connsiteY54" fmla="*/ 609600 h 1396181"/>
              <a:gd name="connsiteX55" fmla="*/ 2556387 w 2568040"/>
              <a:gd name="connsiteY55" fmla="*/ 678426 h 1396181"/>
              <a:gd name="connsiteX56" fmla="*/ 2556387 w 2568040"/>
              <a:gd name="connsiteY56" fmla="*/ 884903 h 1396181"/>
              <a:gd name="connsiteX57" fmla="*/ 2497393 w 2568040"/>
              <a:gd name="connsiteY57" fmla="*/ 953729 h 1396181"/>
              <a:gd name="connsiteX58" fmla="*/ 2487561 w 2568040"/>
              <a:gd name="connsiteY58" fmla="*/ 1042219 h 139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568040" h="1396181">
                <a:moveTo>
                  <a:pt x="2556387" y="993058"/>
                </a:moveTo>
                <a:lnTo>
                  <a:pt x="2556387" y="993058"/>
                </a:lnTo>
                <a:cubicBezTo>
                  <a:pt x="2510503" y="999613"/>
                  <a:pt x="2464337" y="1004432"/>
                  <a:pt x="2418735" y="1012723"/>
                </a:cubicBezTo>
                <a:cubicBezTo>
                  <a:pt x="2392145" y="1017558"/>
                  <a:pt x="2366773" y="1028172"/>
                  <a:pt x="2340077" y="1032387"/>
                </a:cubicBezTo>
                <a:cubicBezTo>
                  <a:pt x="2304320" y="1038033"/>
                  <a:pt x="2267974" y="1038942"/>
                  <a:pt x="2231922" y="1042219"/>
                </a:cubicBezTo>
                <a:cubicBezTo>
                  <a:pt x="1952293" y="1171280"/>
                  <a:pt x="2057769" y="1113644"/>
                  <a:pt x="1907458" y="1199536"/>
                </a:cubicBezTo>
                <a:cubicBezTo>
                  <a:pt x="1894348" y="1219200"/>
                  <a:pt x="1885696" y="1242719"/>
                  <a:pt x="1868129" y="1258529"/>
                </a:cubicBezTo>
                <a:cubicBezTo>
                  <a:pt x="1840790" y="1283134"/>
                  <a:pt x="1803580" y="1289415"/>
                  <a:pt x="1769806" y="1297858"/>
                </a:cubicBezTo>
                <a:cubicBezTo>
                  <a:pt x="1692348" y="1336588"/>
                  <a:pt x="1759276" y="1309095"/>
                  <a:pt x="1622322" y="1327355"/>
                </a:cubicBezTo>
                <a:cubicBezTo>
                  <a:pt x="1608927" y="1329141"/>
                  <a:pt x="1596370" y="1335276"/>
                  <a:pt x="1582993" y="1337187"/>
                </a:cubicBezTo>
                <a:cubicBezTo>
                  <a:pt x="1550387" y="1341845"/>
                  <a:pt x="1517445" y="1343742"/>
                  <a:pt x="1484671" y="1347019"/>
                </a:cubicBezTo>
                <a:cubicBezTo>
                  <a:pt x="1468284" y="1350297"/>
                  <a:pt x="1452054" y="1354489"/>
                  <a:pt x="1435510" y="1356852"/>
                </a:cubicBezTo>
                <a:cubicBezTo>
                  <a:pt x="1406130" y="1361049"/>
                  <a:pt x="1376121" y="1360864"/>
                  <a:pt x="1347019" y="1366684"/>
                </a:cubicBezTo>
                <a:cubicBezTo>
                  <a:pt x="1326693" y="1370749"/>
                  <a:pt x="1308352" y="1382284"/>
                  <a:pt x="1288026" y="1386349"/>
                </a:cubicBezTo>
                <a:lnTo>
                  <a:pt x="1238864" y="1396181"/>
                </a:lnTo>
                <a:cubicBezTo>
                  <a:pt x="1163483" y="1392904"/>
                  <a:pt x="1087823" y="1393617"/>
                  <a:pt x="1012722" y="1386349"/>
                </a:cubicBezTo>
                <a:cubicBezTo>
                  <a:pt x="985821" y="1383746"/>
                  <a:pt x="960863" y="1370180"/>
                  <a:pt x="934064" y="1366684"/>
                </a:cubicBezTo>
                <a:cubicBezTo>
                  <a:pt x="885208" y="1360311"/>
                  <a:pt x="835795" y="1359196"/>
                  <a:pt x="786581" y="1356852"/>
                </a:cubicBezTo>
                <a:cubicBezTo>
                  <a:pt x="698130" y="1352640"/>
                  <a:pt x="609584" y="1350706"/>
                  <a:pt x="521110" y="1347019"/>
                </a:cubicBezTo>
                <a:lnTo>
                  <a:pt x="314632" y="1337187"/>
                </a:lnTo>
                <a:cubicBezTo>
                  <a:pt x="308077" y="1327355"/>
                  <a:pt x="304046" y="1315255"/>
                  <a:pt x="294968" y="1307690"/>
                </a:cubicBezTo>
                <a:cubicBezTo>
                  <a:pt x="283708" y="1298307"/>
                  <a:pt x="269414" y="1293035"/>
                  <a:pt x="255639" y="1288026"/>
                </a:cubicBezTo>
                <a:cubicBezTo>
                  <a:pt x="211166" y="1271854"/>
                  <a:pt x="181899" y="1267378"/>
                  <a:pt x="137652" y="1258529"/>
                </a:cubicBezTo>
                <a:cubicBezTo>
                  <a:pt x="117779" y="1243624"/>
                  <a:pt x="83962" y="1221160"/>
                  <a:pt x="68826" y="1199536"/>
                </a:cubicBezTo>
                <a:cubicBezTo>
                  <a:pt x="53673" y="1177889"/>
                  <a:pt x="42607" y="1153652"/>
                  <a:pt x="29497" y="1130710"/>
                </a:cubicBezTo>
                <a:cubicBezTo>
                  <a:pt x="22942" y="1097936"/>
                  <a:pt x="16835" y="1065068"/>
                  <a:pt x="9832" y="1032387"/>
                </a:cubicBezTo>
                <a:cubicBezTo>
                  <a:pt x="7001" y="1019174"/>
                  <a:pt x="0" y="1006571"/>
                  <a:pt x="0" y="993058"/>
                </a:cubicBezTo>
                <a:cubicBezTo>
                  <a:pt x="0" y="905924"/>
                  <a:pt x="6190" y="897711"/>
                  <a:pt x="39329" y="825910"/>
                </a:cubicBezTo>
                <a:cubicBezTo>
                  <a:pt x="48542" y="805948"/>
                  <a:pt x="56630" y="785209"/>
                  <a:pt x="68826" y="766916"/>
                </a:cubicBezTo>
                <a:cubicBezTo>
                  <a:pt x="89554" y="735824"/>
                  <a:pt x="117698" y="710020"/>
                  <a:pt x="137652" y="678426"/>
                </a:cubicBezTo>
                <a:cubicBezTo>
                  <a:pt x="232587" y="528112"/>
                  <a:pt x="145892" y="621023"/>
                  <a:pt x="216310" y="550607"/>
                </a:cubicBezTo>
                <a:cubicBezTo>
                  <a:pt x="229420" y="517833"/>
                  <a:pt x="250647" y="487228"/>
                  <a:pt x="255639" y="452284"/>
                </a:cubicBezTo>
                <a:cubicBezTo>
                  <a:pt x="258916" y="429342"/>
                  <a:pt x="261325" y="406259"/>
                  <a:pt x="265471" y="383458"/>
                </a:cubicBezTo>
                <a:cubicBezTo>
                  <a:pt x="269259" y="362622"/>
                  <a:pt x="292480" y="283597"/>
                  <a:pt x="294968" y="275303"/>
                </a:cubicBezTo>
                <a:cubicBezTo>
                  <a:pt x="298935" y="262079"/>
                  <a:pt x="320444" y="199203"/>
                  <a:pt x="324464" y="196645"/>
                </a:cubicBezTo>
                <a:cubicBezTo>
                  <a:pt x="349956" y="180422"/>
                  <a:pt x="383641" y="184310"/>
                  <a:pt x="412955" y="176981"/>
                </a:cubicBezTo>
                <a:cubicBezTo>
                  <a:pt x="436103" y="171194"/>
                  <a:pt x="458727" y="163464"/>
                  <a:pt x="481781" y="157316"/>
                </a:cubicBezTo>
                <a:cubicBezTo>
                  <a:pt x="507895" y="150352"/>
                  <a:pt x="560439" y="137652"/>
                  <a:pt x="560439" y="137652"/>
                </a:cubicBezTo>
                <a:cubicBezTo>
                  <a:pt x="576826" y="127820"/>
                  <a:pt x="591470" y="114198"/>
                  <a:pt x="609600" y="108155"/>
                </a:cubicBezTo>
                <a:cubicBezTo>
                  <a:pt x="631586" y="100826"/>
                  <a:pt x="655341" y="100360"/>
                  <a:pt x="678426" y="98323"/>
                </a:cubicBezTo>
                <a:cubicBezTo>
                  <a:pt x="766815" y="90524"/>
                  <a:pt x="855407" y="85213"/>
                  <a:pt x="943897" y="78658"/>
                </a:cubicBezTo>
                <a:cubicBezTo>
                  <a:pt x="957007" y="75381"/>
                  <a:pt x="969975" y="71476"/>
                  <a:pt x="983226" y="68826"/>
                </a:cubicBezTo>
                <a:cubicBezTo>
                  <a:pt x="1002774" y="64916"/>
                  <a:pt x="1023306" y="65298"/>
                  <a:pt x="1042219" y="58994"/>
                </a:cubicBezTo>
                <a:cubicBezTo>
                  <a:pt x="1063077" y="52041"/>
                  <a:pt x="1079774" y="34370"/>
                  <a:pt x="1101213" y="29497"/>
                </a:cubicBezTo>
                <a:cubicBezTo>
                  <a:pt x="1152746" y="17785"/>
                  <a:pt x="1206708" y="20196"/>
                  <a:pt x="1258529" y="9832"/>
                </a:cubicBezTo>
                <a:lnTo>
                  <a:pt x="1307690" y="0"/>
                </a:lnTo>
                <a:cubicBezTo>
                  <a:pt x="1436682" y="7166"/>
                  <a:pt x="1478991" y="2176"/>
                  <a:pt x="1592826" y="29497"/>
                </a:cubicBezTo>
                <a:cubicBezTo>
                  <a:pt x="1639228" y="40634"/>
                  <a:pt x="1683165" y="62601"/>
                  <a:pt x="1730477" y="68826"/>
                </a:cubicBezTo>
                <a:cubicBezTo>
                  <a:pt x="1808531" y="79096"/>
                  <a:pt x="1887794" y="75381"/>
                  <a:pt x="1966452" y="78658"/>
                </a:cubicBezTo>
                <a:lnTo>
                  <a:pt x="2094271" y="98323"/>
                </a:lnTo>
                <a:cubicBezTo>
                  <a:pt x="2218086" y="116011"/>
                  <a:pt x="2224229" y="116040"/>
                  <a:pt x="2330245" y="127819"/>
                </a:cubicBezTo>
                <a:cubicBezTo>
                  <a:pt x="2475815" y="169411"/>
                  <a:pt x="2375279" y="117541"/>
                  <a:pt x="2418735" y="363794"/>
                </a:cubicBezTo>
                <a:cubicBezTo>
                  <a:pt x="2425939" y="404620"/>
                  <a:pt x="2444954" y="442452"/>
                  <a:pt x="2458064" y="481781"/>
                </a:cubicBezTo>
                <a:cubicBezTo>
                  <a:pt x="2475369" y="533696"/>
                  <a:pt x="2462152" y="502661"/>
                  <a:pt x="2507226" y="570271"/>
                </a:cubicBezTo>
                <a:cubicBezTo>
                  <a:pt x="2510503" y="583381"/>
                  <a:pt x="2511015" y="597514"/>
                  <a:pt x="2517058" y="609600"/>
                </a:cubicBezTo>
                <a:cubicBezTo>
                  <a:pt x="2576582" y="728648"/>
                  <a:pt x="2526315" y="588208"/>
                  <a:pt x="2556387" y="678426"/>
                </a:cubicBezTo>
                <a:cubicBezTo>
                  <a:pt x="2566281" y="757583"/>
                  <a:pt x="2576716" y="798505"/>
                  <a:pt x="2556387" y="884903"/>
                </a:cubicBezTo>
                <a:cubicBezTo>
                  <a:pt x="2552506" y="901397"/>
                  <a:pt x="2509662" y="941460"/>
                  <a:pt x="2497393" y="953729"/>
                </a:cubicBezTo>
                <a:cubicBezTo>
                  <a:pt x="2487155" y="1035639"/>
                  <a:pt x="2487561" y="1005964"/>
                  <a:pt x="2487561" y="1042219"/>
                </a:cubicBezTo>
              </a:path>
            </a:pathLst>
          </a:custGeom>
          <a:ln w="571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nl-NL"/>
          </a:p>
        </p:txBody>
      </p:sp>
    </p:spTree>
    <p:extLst>
      <p:ext uri="{BB962C8B-B14F-4D97-AF65-F5344CB8AC3E}">
        <p14:creationId xmlns:p14="http://schemas.microsoft.com/office/powerpoint/2010/main" val="71526492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4E6CB-8624-6488-91EB-2F18EE375CD4}"/>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376C5792-96D4-DB84-8B48-FE5772EE0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7465"/>
            <a:ext cx="3536496" cy="249472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a16="http://schemas.microsoft.com/office/drawing/2014/main" id="{E4BB22D0-7F42-D6AE-494E-A9A1C366CA6F}"/>
              </a:ext>
            </a:extLst>
          </p:cNvPr>
          <p:cNvSpPr/>
          <p:nvPr/>
        </p:nvSpPr>
        <p:spPr>
          <a:xfrm>
            <a:off x="1419302" y="914400"/>
            <a:ext cx="1072689" cy="949900"/>
          </a:xfrm>
          <a:custGeom>
            <a:avLst/>
            <a:gdLst>
              <a:gd name="connsiteX0" fmla="*/ 2556387 w 2568040"/>
              <a:gd name="connsiteY0" fmla="*/ 993058 h 1396181"/>
              <a:gd name="connsiteX1" fmla="*/ 2556387 w 2568040"/>
              <a:gd name="connsiteY1" fmla="*/ 993058 h 1396181"/>
              <a:gd name="connsiteX2" fmla="*/ 2418735 w 2568040"/>
              <a:gd name="connsiteY2" fmla="*/ 1012723 h 1396181"/>
              <a:gd name="connsiteX3" fmla="*/ 2340077 w 2568040"/>
              <a:gd name="connsiteY3" fmla="*/ 1032387 h 1396181"/>
              <a:gd name="connsiteX4" fmla="*/ 2231922 w 2568040"/>
              <a:gd name="connsiteY4" fmla="*/ 1042219 h 1396181"/>
              <a:gd name="connsiteX5" fmla="*/ 1907458 w 2568040"/>
              <a:gd name="connsiteY5" fmla="*/ 1199536 h 1396181"/>
              <a:gd name="connsiteX6" fmla="*/ 1868129 w 2568040"/>
              <a:gd name="connsiteY6" fmla="*/ 1258529 h 1396181"/>
              <a:gd name="connsiteX7" fmla="*/ 1769806 w 2568040"/>
              <a:gd name="connsiteY7" fmla="*/ 1297858 h 1396181"/>
              <a:gd name="connsiteX8" fmla="*/ 1622322 w 2568040"/>
              <a:gd name="connsiteY8" fmla="*/ 1327355 h 1396181"/>
              <a:gd name="connsiteX9" fmla="*/ 1582993 w 2568040"/>
              <a:gd name="connsiteY9" fmla="*/ 1337187 h 1396181"/>
              <a:gd name="connsiteX10" fmla="*/ 1484671 w 2568040"/>
              <a:gd name="connsiteY10" fmla="*/ 1347019 h 1396181"/>
              <a:gd name="connsiteX11" fmla="*/ 1435510 w 2568040"/>
              <a:gd name="connsiteY11" fmla="*/ 1356852 h 1396181"/>
              <a:gd name="connsiteX12" fmla="*/ 1347019 w 2568040"/>
              <a:gd name="connsiteY12" fmla="*/ 1366684 h 1396181"/>
              <a:gd name="connsiteX13" fmla="*/ 1288026 w 2568040"/>
              <a:gd name="connsiteY13" fmla="*/ 1386349 h 1396181"/>
              <a:gd name="connsiteX14" fmla="*/ 1238864 w 2568040"/>
              <a:gd name="connsiteY14" fmla="*/ 1396181 h 1396181"/>
              <a:gd name="connsiteX15" fmla="*/ 1012722 w 2568040"/>
              <a:gd name="connsiteY15" fmla="*/ 1386349 h 1396181"/>
              <a:gd name="connsiteX16" fmla="*/ 934064 w 2568040"/>
              <a:gd name="connsiteY16" fmla="*/ 1366684 h 1396181"/>
              <a:gd name="connsiteX17" fmla="*/ 786581 w 2568040"/>
              <a:gd name="connsiteY17" fmla="*/ 1356852 h 1396181"/>
              <a:gd name="connsiteX18" fmla="*/ 521110 w 2568040"/>
              <a:gd name="connsiteY18" fmla="*/ 1347019 h 1396181"/>
              <a:gd name="connsiteX19" fmla="*/ 314632 w 2568040"/>
              <a:gd name="connsiteY19" fmla="*/ 1337187 h 1396181"/>
              <a:gd name="connsiteX20" fmla="*/ 294968 w 2568040"/>
              <a:gd name="connsiteY20" fmla="*/ 1307690 h 1396181"/>
              <a:gd name="connsiteX21" fmla="*/ 255639 w 2568040"/>
              <a:gd name="connsiteY21" fmla="*/ 1288026 h 1396181"/>
              <a:gd name="connsiteX22" fmla="*/ 137652 w 2568040"/>
              <a:gd name="connsiteY22" fmla="*/ 1258529 h 1396181"/>
              <a:gd name="connsiteX23" fmla="*/ 68826 w 2568040"/>
              <a:gd name="connsiteY23" fmla="*/ 1199536 h 1396181"/>
              <a:gd name="connsiteX24" fmla="*/ 29497 w 2568040"/>
              <a:gd name="connsiteY24" fmla="*/ 1130710 h 1396181"/>
              <a:gd name="connsiteX25" fmla="*/ 9832 w 2568040"/>
              <a:gd name="connsiteY25" fmla="*/ 1032387 h 1396181"/>
              <a:gd name="connsiteX26" fmla="*/ 0 w 2568040"/>
              <a:gd name="connsiteY26" fmla="*/ 993058 h 1396181"/>
              <a:gd name="connsiteX27" fmla="*/ 39329 w 2568040"/>
              <a:gd name="connsiteY27" fmla="*/ 825910 h 1396181"/>
              <a:gd name="connsiteX28" fmla="*/ 68826 w 2568040"/>
              <a:gd name="connsiteY28" fmla="*/ 766916 h 1396181"/>
              <a:gd name="connsiteX29" fmla="*/ 137652 w 2568040"/>
              <a:gd name="connsiteY29" fmla="*/ 678426 h 1396181"/>
              <a:gd name="connsiteX30" fmla="*/ 216310 w 2568040"/>
              <a:gd name="connsiteY30" fmla="*/ 550607 h 1396181"/>
              <a:gd name="connsiteX31" fmla="*/ 255639 w 2568040"/>
              <a:gd name="connsiteY31" fmla="*/ 452284 h 1396181"/>
              <a:gd name="connsiteX32" fmla="*/ 265471 w 2568040"/>
              <a:gd name="connsiteY32" fmla="*/ 383458 h 1396181"/>
              <a:gd name="connsiteX33" fmla="*/ 294968 w 2568040"/>
              <a:gd name="connsiteY33" fmla="*/ 275303 h 1396181"/>
              <a:gd name="connsiteX34" fmla="*/ 324464 w 2568040"/>
              <a:gd name="connsiteY34" fmla="*/ 196645 h 1396181"/>
              <a:gd name="connsiteX35" fmla="*/ 412955 w 2568040"/>
              <a:gd name="connsiteY35" fmla="*/ 176981 h 1396181"/>
              <a:gd name="connsiteX36" fmla="*/ 481781 w 2568040"/>
              <a:gd name="connsiteY36" fmla="*/ 157316 h 1396181"/>
              <a:gd name="connsiteX37" fmla="*/ 560439 w 2568040"/>
              <a:gd name="connsiteY37" fmla="*/ 137652 h 1396181"/>
              <a:gd name="connsiteX38" fmla="*/ 609600 w 2568040"/>
              <a:gd name="connsiteY38" fmla="*/ 108155 h 1396181"/>
              <a:gd name="connsiteX39" fmla="*/ 678426 w 2568040"/>
              <a:gd name="connsiteY39" fmla="*/ 98323 h 1396181"/>
              <a:gd name="connsiteX40" fmla="*/ 943897 w 2568040"/>
              <a:gd name="connsiteY40" fmla="*/ 78658 h 1396181"/>
              <a:gd name="connsiteX41" fmla="*/ 983226 w 2568040"/>
              <a:gd name="connsiteY41" fmla="*/ 68826 h 1396181"/>
              <a:gd name="connsiteX42" fmla="*/ 1042219 w 2568040"/>
              <a:gd name="connsiteY42" fmla="*/ 58994 h 1396181"/>
              <a:gd name="connsiteX43" fmla="*/ 1101213 w 2568040"/>
              <a:gd name="connsiteY43" fmla="*/ 29497 h 1396181"/>
              <a:gd name="connsiteX44" fmla="*/ 1258529 w 2568040"/>
              <a:gd name="connsiteY44" fmla="*/ 9832 h 1396181"/>
              <a:gd name="connsiteX45" fmla="*/ 1307690 w 2568040"/>
              <a:gd name="connsiteY45" fmla="*/ 0 h 1396181"/>
              <a:gd name="connsiteX46" fmla="*/ 1592826 w 2568040"/>
              <a:gd name="connsiteY46" fmla="*/ 29497 h 1396181"/>
              <a:gd name="connsiteX47" fmla="*/ 1730477 w 2568040"/>
              <a:gd name="connsiteY47" fmla="*/ 68826 h 1396181"/>
              <a:gd name="connsiteX48" fmla="*/ 1966452 w 2568040"/>
              <a:gd name="connsiteY48" fmla="*/ 78658 h 1396181"/>
              <a:gd name="connsiteX49" fmla="*/ 2094271 w 2568040"/>
              <a:gd name="connsiteY49" fmla="*/ 98323 h 1396181"/>
              <a:gd name="connsiteX50" fmla="*/ 2330245 w 2568040"/>
              <a:gd name="connsiteY50" fmla="*/ 127819 h 1396181"/>
              <a:gd name="connsiteX51" fmla="*/ 2418735 w 2568040"/>
              <a:gd name="connsiteY51" fmla="*/ 363794 h 1396181"/>
              <a:gd name="connsiteX52" fmla="*/ 2458064 w 2568040"/>
              <a:gd name="connsiteY52" fmla="*/ 481781 h 1396181"/>
              <a:gd name="connsiteX53" fmla="*/ 2507226 w 2568040"/>
              <a:gd name="connsiteY53" fmla="*/ 570271 h 1396181"/>
              <a:gd name="connsiteX54" fmla="*/ 2517058 w 2568040"/>
              <a:gd name="connsiteY54" fmla="*/ 609600 h 1396181"/>
              <a:gd name="connsiteX55" fmla="*/ 2556387 w 2568040"/>
              <a:gd name="connsiteY55" fmla="*/ 678426 h 1396181"/>
              <a:gd name="connsiteX56" fmla="*/ 2556387 w 2568040"/>
              <a:gd name="connsiteY56" fmla="*/ 884903 h 1396181"/>
              <a:gd name="connsiteX57" fmla="*/ 2497393 w 2568040"/>
              <a:gd name="connsiteY57" fmla="*/ 953729 h 1396181"/>
              <a:gd name="connsiteX58" fmla="*/ 2487561 w 2568040"/>
              <a:gd name="connsiteY58" fmla="*/ 1042219 h 139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568040" h="1396181">
                <a:moveTo>
                  <a:pt x="2556387" y="993058"/>
                </a:moveTo>
                <a:lnTo>
                  <a:pt x="2556387" y="993058"/>
                </a:lnTo>
                <a:cubicBezTo>
                  <a:pt x="2510503" y="999613"/>
                  <a:pt x="2464337" y="1004432"/>
                  <a:pt x="2418735" y="1012723"/>
                </a:cubicBezTo>
                <a:cubicBezTo>
                  <a:pt x="2392145" y="1017558"/>
                  <a:pt x="2366773" y="1028172"/>
                  <a:pt x="2340077" y="1032387"/>
                </a:cubicBezTo>
                <a:cubicBezTo>
                  <a:pt x="2304320" y="1038033"/>
                  <a:pt x="2267974" y="1038942"/>
                  <a:pt x="2231922" y="1042219"/>
                </a:cubicBezTo>
                <a:cubicBezTo>
                  <a:pt x="1952293" y="1171280"/>
                  <a:pt x="2057769" y="1113644"/>
                  <a:pt x="1907458" y="1199536"/>
                </a:cubicBezTo>
                <a:cubicBezTo>
                  <a:pt x="1894348" y="1219200"/>
                  <a:pt x="1885696" y="1242719"/>
                  <a:pt x="1868129" y="1258529"/>
                </a:cubicBezTo>
                <a:cubicBezTo>
                  <a:pt x="1840790" y="1283134"/>
                  <a:pt x="1803580" y="1289415"/>
                  <a:pt x="1769806" y="1297858"/>
                </a:cubicBezTo>
                <a:cubicBezTo>
                  <a:pt x="1692348" y="1336588"/>
                  <a:pt x="1759276" y="1309095"/>
                  <a:pt x="1622322" y="1327355"/>
                </a:cubicBezTo>
                <a:cubicBezTo>
                  <a:pt x="1608927" y="1329141"/>
                  <a:pt x="1596370" y="1335276"/>
                  <a:pt x="1582993" y="1337187"/>
                </a:cubicBezTo>
                <a:cubicBezTo>
                  <a:pt x="1550387" y="1341845"/>
                  <a:pt x="1517445" y="1343742"/>
                  <a:pt x="1484671" y="1347019"/>
                </a:cubicBezTo>
                <a:cubicBezTo>
                  <a:pt x="1468284" y="1350297"/>
                  <a:pt x="1452054" y="1354489"/>
                  <a:pt x="1435510" y="1356852"/>
                </a:cubicBezTo>
                <a:cubicBezTo>
                  <a:pt x="1406130" y="1361049"/>
                  <a:pt x="1376121" y="1360864"/>
                  <a:pt x="1347019" y="1366684"/>
                </a:cubicBezTo>
                <a:cubicBezTo>
                  <a:pt x="1326693" y="1370749"/>
                  <a:pt x="1308352" y="1382284"/>
                  <a:pt x="1288026" y="1386349"/>
                </a:cubicBezTo>
                <a:lnTo>
                  <a:pt x="1238864" y="1396181"/>
                </a:lnTo>
                <a:cubicBezTo>
                  <a:pt x="1163483" y="1392904"/>
                  <a:pt x="1087823" y="1393617"/>
                  <a:pt x="1012722" y="1386349"/>
                </a:cubicBezTo>
                <a:cubicBezTo>
                  <a:pt x="985821" y="1383746"/>
                  <a:pt x="960863" y="1370180"/>
                  <a:pt x="934064" y="1366684"/>
                </a:cubicBezTo>
                <a:cubicBezTo>
                  <a:pt x="885208" y="1360311"/>
                  <a:pt x="835795" y="1359196"/>
                  <a:pt x="786581" y="1356852"/>
                </a:cubicBezTo>
                <a:cubicBezTo>
                  <a:pt x="698130" y="1352640"/>
                  <a:pt x="609584" y="1350706"/>
                  <a:pt x="521110" y="1347019"/>
                </a:cubicBezTo>
                <a:lnTo>
                  <a:pt x="314632" y="1337187"/>
                </a:lnTo>
                <a:cubicBezTo>
                  <a:pt x="308077" y="1327355"/>
                  <a:pt x="304046" y="1315255"/>
                  <a:pt x="294968" y="1307690"/>
                </a:cubicBezTo>
                <a:cubicBezTo>
                  <a:pt x="283708" y="1298307"/>
                  <a:pt x="269414" y="1293035"/>
                  <a:pt x="255639" y="1288026"/>
                </a:cubicBezTo>
                <a:cubicBezTo>
                  <a:pt x="211166" y="1271854"/>
                  <a:pt x="181899" y="1267378"/>
                  <a:pt x="137652" y="1258529"/>
                </a:cubicBezTo>
                <a:cubicBezTo>
                  <a:pt x="117779" y="1243624"/>
                  <a:pt x="83962" y="1221160"/>
                  <a:pt x="68826" y="1199536"/>
                </a:cubicBezTo>
                <a:cubicBezTo>
                  <a:pt x="53673" y="1177889"/>
                  <a:pt x="42607" y="1153652"/>
                  <a:pt x="29497" y="1130710"/>
                </a:cubicBezTo>
                <a:cubicBezTo>
                  <a:pt x="22942" y="1097936"/>
                  <a:pt x="16835" y="1065068"/>
                  <a:pt x="9832" y="1032387"/>
                </a:cubicBezTo>
                <a:cubicBezTo>
                  <a:pt x="7001" y="1019174"/>
                  <a:pt x="0" y="1006571"/>
                  <a:pt x="0" y="993058"/>
                </a:cubicBezTo>
                <a:cubicBezTo>
                  <a:pt x="0" y="905924"/>
                  <a:pt x="6190" y="897711"/>
                  <a:pt x="39329" y="825910"/>
                </a:cubicBezTo>
                <a:cubicBezTo>
                  <a:pt x="48542" y="805948"/>
                  <a:pt x="56630" y="785209"/>
                  <a:pt x="68826" y="766916"/>
                </a:cubicBezTo>
                <a:cubicBezTo>
                  <a:pt x="89554" y="735824"/>
                  <a:pt x="117698" y="710020"/>
                  <a:pt x="137652" y="678426"/>
                </a:cubicBezTo>
                <a:cubicBezTo>
                  <a:pt x="232587" y="528112"/>
                  <a:pt x="145892" y="621023"/>
                  <a:pt x="216310" y="550607"/>
                </a:cubicBezTo>
                <a:cubicBezTo>
                  <a:pt x="229420" y="517833"/>
                  <a:pt x="250647" y="487228"/>
                  <a:pt x="255639" y="452284"/>
                </a:cubicBezTo>
                <a:cubicBezTo>
                  <a:pt x="258916" y="429342"/>
                  <a:pt x="261325" y="406259"/>
                  <a:pt x="265471" y="383458"/>
                </a:cubicBezTo>
                <a:cubicBezTo>
                  <a:pt x="269259" y="362622"/>
                  <a:pt x="292480" y="283597"/>
                  <a:pt x="294968" y="275303"/>
                </a:cubicBezTo>
                <a:cubicBezTo>
                  <a:pt x="298935" y="262079"/>
                  <a:pt x="320444" y="199203"/>
                  <a:pt x="324464" y="196645"/>
                </a:cubicBezTo>
                <a:cubicBezTo>
                  <a:pt x="349956" y="180422"/>
                  <a:pt x="383641" y="184310"/>
                  <a:pt x="412955" y="176981"/>
                </a:cubicBezTo>
                <a:cubicBezTo>
                  <a:pt x="436103" y="171194"/>
                  <a:pt x="458727" y="163464"/>
                  <a:pt x="481781" y="157316"/>
                </a:cubicBezTo>
                <a:cubicBezTo>
                  <a:pt x="507895" y="150352"/>
                  <a:pt x="560439" y="137652"/>
                  <a:pt x="560439" y="137652"/>
                </a:cubicBezTo>
                <a:cubicBezTo>
                  <a:pt x="576826" y="127820"/>
                  <a:pt x="591470" y="114198"/>
                  <a:pt x="609600" y="108155"/>
                </a:cubicBezTo>
                <a:cubicBezTo>
                  <a:pt x="631586" y="100826"/>
                  <a:pt x="655341" y="100360"/>
                  <a:pt x="678426" y="98323"/>
                </a:cubicBezTo>
                <a:cubicBezTo>
                  <a:pt x="766815" y="90524"/>
                  <a:pt x="855407" y="85213"/>
                  <a:pt x="943897" y="78658"/>
                </a:cubicBezTo>
                <a:cubicBezTo>
                  <a:pt x="957007" y="75381"/>
                  <a:pt x="969975" y="71476"/>
                  <a:pt x="983226" y="68826"/>
                </a:cubicBezTo>
                <a:cubicBezTo>
                  <a:pt x="1002774" y="64916"/>
                  <a:pt x="1023306" y="65298"/>
                  <a:pt x="1042219" y="58994"/>
                </a:cubicBezTo>
                <a:cubicBezTo>
                  <a:pt x="1063077" y="52041"/>
                  <a:pt x="1079774" y="34370"/>
                  <a:pt x="1101213" y="29497"/>
                </a:cubicBezTo>
                <a:cubicBezTo>
                  <a:pt x="1152746" y="17785"/>
                  <a:pt x="1206708" y="20196"/>
                  <a:pt x="1258529" y="9832"/>
                </a:cubicBezTo>
                <a:lnTo>
                  <a:pt x="1307690" y="0"/>
                </a:lnTo>
                <a:cubicBezTo>
                  <a:pt x="1436682" y="7166"/>
                  <a:pt x="1478991" y="2176"/>
                  <a:pt x="1592826" y="29497"/>
                </a:cubicBezTo>
                <a:cubicBezTo>
                  <a:pt x="1639228" y="40634"/>
                  <a:pt x="1683165" y="62601"/>
                  <a:pt x="1730477" y="68826"/>
                </a:cubicBezTo>
                <a:cubicBezTo>
                  <a:pt x="1808531" y="79096"/>
                  <a:pt x="1887794" y="75381"/>
                  <a:pt x="1966452" y="78658"/>
                </a:cubicBezTo>
                <a:lnTo>
                  <a:pt x="2094271" y="98323"/>
                </a:lnTo>
                <a:cubicBezTo>
                  <a:pt x="2218086" y="116011"/>
                  <a:pt x="2224229" y="116040"/>
                  <a:pt x="2330245" y="127819"/>
                </a:cubicBezTo>
                <a:cubicBezTo>
                  <a:pt x="2475815" y="169411"/>
                  <a:pt x="2375279" y="117541"/>
                  <a:pt x="2418735" y="363794"/>
                </a:cubicBezTo>
                <a:cubicBezTo>
                  <a:pt x="2425939" y="404620"/>
                  <a:pt x="2444954" y="442452"/>
                  <a:pt x="2458064" y="481781"/>
                </a:cubicBezTo>
                <a:cubicBezTo>
                  <a:pt x="2475369" y="533696"/>
                  <a:pt x="2462152" y="502661"/>
                  <a:pt x="2507226" y="570271"/>
                </a:cubicBezTo>
                <a:cubicBezTo>
                  <a:pt x="2510503" y="583381"/>
                  <a:pt x="2511015" y="597514"/>
                  <a:pt x="2517058" y="609600"/>
                </a:cubicBezTo>
                <a:cubicBezTo>
                  <a:pt x="2576582" y="728648"/>
                  <a:pt x="2526315" y="588208"/>
                  <a:pt x="2556387" y="678426"/>
                </a:cubicBezTo>
                <a:cubicBezTo>
                  <a:pt x="2566281" y="757583"/>
                  <a:pt x="2576716" y="798505"/>
                  <a:pt x="2556387" y="884903"/>
                </a:cubicBezTo>
                <a:cubicBezTo>
                  <a:pt x="2552506" y="901397"/>
                  <a:pt x="2509662" y="941460"/>
                  <a:pt x="2497393" y="953729"/>
                </a:cubicBezTo>
                <a:cubicBezTo>
                  <a:pt x="2487155" y="1035639"/>
                  <a:pt x="2487561" y="1005964"/>
                  <a:pt x="2487561" y="1042219"/>
                </a:cubicBezTo>
              </a:path>
            </a:pathLst>
          </a:custGeom>
          <a:ln w="571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nl-NL"/>
          </a:p>
        </p:txBody>
      </p:sp>
    </p:spTree>
    <p:extLst>
      <p:ext uri="{BB962C8B-B14F-4D97-AF65-F5344CB8AC3E}">
        <p14:creationId xmlns:p14="http://schemas.microsoft.com/office/powerpoint/2010/main" val="3159904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oup of black dots&#10;&#10;Description automatically generated">
            <a:extLst>
              <a:ext uri="{FF2B5EF4-FFF2-40B4-BE49-F238E27FC236}">
                <a16:creationId xmlns:a16="http://schemas.microsoft.com/office/drawing/2014/main" id="{C352DF17-01E6-0229-14CA-9EFB956B6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4630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colorful dots&#10;&#10;Description automatically generated">
            <a:extLst>
              <a:ext uri="{FF2B5EF4-FFF2-40B4-BE49-F238E27FC236}">
                <a16:creationId xmlns:a16="http://schemas.microsoft.com/office/drawing/2014/main" id="{954EC508-3A0B-00D3-F79D-79A8DF930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44977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 screen&#10;&#10;Description automatically generated">
            <a:extLst>
              <a:ext uri="{FF2B5EF4-FFF2-40B4-BE49-F238E27FC236}">
                <a16:creationId xmlns:a16="http://schemas.microsoft.com/office/drawing/2014/main" id="{93FA79D2-2B8D-9237-9548-B9B3BC5D9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5951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omputer screen&#10;&#10;Description automatically generated">
            <a:extLst>
              <a:ext uri="{FF2B5EF4-FFF2-40B4-BE49-F238E27FC236}">
                <a16:creationId xmlns:a16="http://schemas.microsoft.com/office/drawing/2014/main" id="{241C672F-2372-FBF3-4479-23D56BF98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3084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579A1-0907-154C-7D99-33C585804DE0}"/>
            </a:ext>
          </a:extLst>
        </p:cNvPr>
        <p:cNvGrpSpPr/>
        <p:nvPr/>
      </p:nvGrpSpPr>
      <p:grpSpPr>
        <a:xfrm>
          <a:off x="0" y="0"/>
          <a:ext cx="0" cy="0"/>
          <a:chOff x="0" y="0"/>
          <a:chExt cx="0" cy="0"/>
        </a:xfrm>
      </p:grpSpPr>
      <p:pic>
        <p:nvPicPr>
          <p:cNvPr id="3" name="Picture 2" descr="A group of colorful dots&#10;&#10;Description automatically generated">
            <a:extLst>
              <a:ext uri="{FF2B5EF4-FFF2-40B4-BE49-F238E27FC236}">
                <a16:creationId xmlns:a16="http://schemas.microsoft.com/office/drawing/2014/main" id="{E7C4D164-72BC-DB21-09FD-E7E495823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6505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0C30C-59BD-9FC6-49D4-CCBEAAAD40EE}"/>
            </a:ext>
          </a:extLst>
        </p:cNvPr>
        <p:cNvGrpSpPr/>
        <p:nvPr/>
      </p:nvGrpSpPr>
      <p:grpSpPr>
        <a:xfrm>
          <a:off x="0" y="0"/>
          <a:ext cx="0" cy="0"/>
          <a:chOff x="0" y="0"/>
          <a:chExt cx="0" cy="0"/>
        </a:xfrm>
      </p:grpSpPr>
      <p:pic>
        <p:nvPicPr>
          <p:cNvPr id="3" name="Picture 2" descr="A group of colorful dots&#10;&#10;Description automatically generated">
            <a:extLst>
              <a:ext uri="{FF2B5EF4-FFF2-40B4-BE49-F238E27FC236}">
                <a16:creationId xmlns:a16="http://schemas.microsoft.com/office/drawing/2014/main" id="{B401DF9E-2F9D-8B98-A1ED-F81CB0A30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695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95391-218D-BAFC-2EC6-DEC289E5912E}"/>
            </a:ext>
          </a:extLst>
        </p:cNvPr>
        <p:cNvGrpSpPr/>
        <p:nvPr/>
      </p:nvGrpSpPr>
      <p:grpSpPr>
        <a:xfrm>
          <a:off x="0" y="0"/>
          <a:ext cx="0" cy="0"/>
          <a:chOff x="0" y="0"/>
          <a:chExt cx="0" cy="0"/>
        </a:xfrm>
      </p:grpSpPr>
      <p:pic>
        <p:nvPicPr>
          <p:cNvPr id="8" name="Picture 7" descr="A group of colorful dots&#10;&#10;Description automatically generated">
            <a:extLst>
              <a:ext uri="{FF2B5EF4-FFF2-40B4-BE49-F238E27FC236}">
                <a16:creationId xmlns:a16="http://schemas.microsoft.com/office/drawing/2014/main" id="{F5EE4AF2-039C-554C-9030-3574D3A59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5885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CA31-76EF-2B4A-6F96-92DBEC99873F}"/>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2B660F9C-EBF6-0962-A778-DB17372C2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6327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38ED30-1BED-E2F3-E9E1-8B26D99B49CB}"/>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pic>
        <p:nvPicPr>
          <p:cNvPr id="1030" name="Picture 6" descr="undefined">
            <a:extLst>
              <a:ext uri="{FF2B5EF4-FFF2-40B4-BE49-F238E27FC236}">
                <a16:creationId xmlns:a16="http://schemas.microsoft.com/office/drawing/2014/main" id="{6F559711-2E2C-7310-DAE4-86FDDC839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713" y="197171"/>
            <a:ext cx="3523954" cy="23482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defined">
            <a:extLst>
              <a:ext uri="{FF2B5EF4-FFF2-40B4-BE49-F238E27FC236}">
                <a16:creationId xmlns:a16="http://schemas.microsoft.com/office/drawing/2014/main" id="{43D2124B-0814-0506-BAEB-62CCC6199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90541"/>
            <a:ext cx="5570699" cy="466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414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CB296-6E5E-193C-69F9-0139592FE598}"/>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113EEE18-A8B1-2717-C2D0-48615C9E8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0660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374D-ADF5-B160-F43C-9D015A057C57}"/>
            </a:ext>
          </a:extLst>
        </p:cNvPr>
        <p:cNvGrpSpPr/>
        <p:nvPr/>
      </p:nvGrpSpPr>
      <p:grpSpPr>
        <a:xfrm>
          <a:off x="0" y="0"/>
          <a:ext cx="0" cy="0"/>
          <a:chOff x="0" y="0"/>
          <a:chExt cx="0" cy="0"/>
        </a:xfrm>
      </p:grpSpPr>
      <p:pic>
        <p:nvPicPr>
          <p:cNvPr id="3" name="Picture 2" descr="A group of colorful dots&#10;&#10;Description automatically generated">
            <a:extLst>
              <a:ext uri="{FF2B5EF4-FFF2-40B4-BE49-F238E27FC236}">
                <a16:creationId xmlns:a16="http://schemas.microsoft.com/office/drawing/2014/main" id="{9C944C22-697A-7313-C34D-5582ADE0E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277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1735-5BC0-AF4F-8A80-387241CADE45}"/>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DC0B0DD8-3107-55FF-8833-CCC616F44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9549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25C51-7DDF-53C0-D962-30DF87A75B0C}"/>
            </a:ext>
          </a:extLst>
        </p:cNvPr>
        <p:cNvGrpSpPr/>
        <p:nvPr/>
      </p:nvGrpSpPr>
      <p:grpSpPr>
        <a:xfrm>
          <a:off x="0" y="0"/>
          <a:ext cx="0" cy="0"/>
          <a:chOff x="0" y="0"/>
          <a:chExt cx="0" cy="0"/>
        </a:xfrm>
      </p:grpSpPr>
      <p:pic>
        <p:nvPicPr>
          <p:cNvPr id="3" name="Picture 2" descr="A group of colorful dots&#10;&#10;Description automatically generated">
            <a:extLst>
              <a:ext uri="{FF2B5EF4-FFF2-40B4-BE49-F238E27FC236}">
                <a16:creationId xmlns:a16="http://schemas.microsoft.com/office/drawing/2014/main" id="{5419F715-62BE-6AAE-E4A1-4391C21C5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39731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colorful dots&#10;&#10;Description automatically generated">
            <a:extLst>
              <a:ext uri="{FF2B5EF4-FFF2-40B4-BE49-F238E27FC236}">
                <a16:creationId xmlns:a16="http://schemas.microsoft.com/office/drawing/2014/main" id="{85510E48-FE8F-3FB8-03A5-93511C3AD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2430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D6507-0B70-D7DF-2D52-6605C9EAB473}"/>
            </a:ext>
          </a:extLst>
        </p:cNvPr>
        <p:cNvGrpSpPr/>
        <p:nvPr/>
      </p:nvGrpSpPr>
      <p:grpSpPr>
        <a:xfrm>
          <a:off x="0" y="0"/>
          <a:ext cx="0" cy="0"/>
          <a:chOff x="0" y="0"/>
          <a:chExt cx="0" cy="0"/>
        </a:xfrm>
      </p:grpSpPr>
      <p:pic>
        <p:nvPicPr>
          <p:cNvPr id="3" name="Picture 2" descr="A group of colorful dots&#10;&#10;Description automatically generated">
            <a:extLst>
              <a:ext uri="{FF2B5EF4-FFF2-40B4-BE49-F238E27FC236}">
                <a16:creationId xmlns:a16="http://schemas.microsoft.com/office/drawing/2014/main" id="{5D653B13-1381-BDBB-9D64-74BA22415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1367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BB022-61E8-1C41-F732-C59FE1784A46}"/>
            </a:ext>
          </a:extLst>
        </p:cNvPr>
        <p:cNvGrpSpPr/>
        <p:nvPr/>
      </p:nvGrpSpPr>
      <p:grpSpPr>
        <a:xfrm>
          <a:off x="0" y="0"/>
          <a:ext cx="0" cy="0"/>
          <a:chOff x="0" y="0"/>
          <a:chExt cx="0" cy="0"/>
        </a:xfrm>
      </p:grpSpPr>
      <p:pic>
        <p:nvPicPr>
          <p:cNvPr id="3" name="Picture 2" descr="A group of colorful dots&#10;&#10;Description automatically generated">
            <a:extLst>
              <a:ext uri="{FF2B5EF4-FFF2-40B4-BE49-F238E27FC236}">
                <a16:creationId xmlns:a16="http://schemas.microsoft.com/office/drawing/2014/main" id="{849DEB0E-F32F-7ABD-7BD8-22BCF9AD1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8440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BDB76-91C0-351B-47A3-1D602274D783}"/>
            </a:ext>
          </a:extLst>
        </p:cNvPr>
        <p:cNvGrpSpPr/>
        <p:nvPr/>
      </p:nvGrpSpPr>
      <p:grpSpPr>
        <a:xfrm>
          <a:off x="0" y="0"/>
          <a:ext cx="0" cy="0"/>
          <a:chOff x="0" y="0"/>
          <a:chExt cx="0" cy="0"/>
        </a:xfrm>
      </p:grpSpPr>
      <p:pic>
        <p:nvPicPr>
          <p:cNvPr id="3" name="Picture 2" descr="A group of colorful dots&#10;&#10;Description automatically generated">
            <a:extLst>
              <a:ext uri="{FF2B5EF4-FFF2-40B4-BE49-F238E27FC236}">
                <a16:creationId xmlns:a16="http://schemas.microsoft.com/office/drawing/2014/main" id="{445D3880-F16B-B446-B5A9-5AC2BF68E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9666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40BE5-0611-A554-4234-ABF0866BCD4A}"/>
            </a:ext>
          </a:extLst>
        </p:cNvPr>
        <p:cNvGrpSpPr/>
        <p:nvPr/>
      </p:nvGrpSpPr>
      <p:grpSpPr>
        <a:xfrm>
          <a:off x="0" y="0"/>
          <a:ext cx="0" cy="0"/>
          <a:chOff x="0" y="0"/>
          <a:chExt cx="0" cy="0"/>
        </a:xfrm>
      </p:grpSpPr>
      <p:pic>
        <p:nvPicPr>
          <p:cNvPr id="3" name="Picture 2" descr="A group of colorful dots&#10;&#10;Description automatically generated">
            <a:extLst>
              <a:ext uri="{FF2B5EF4-FFF2-40B4-BE49-F238E27FC236}">
                <a16:creationId xmlns:a16="http://schemas.microsoft.com/office/drawing/2014/main" id="{B6CE829B-E32F-EC7F-5A40-B7AF8F803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5432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8EC03-BBC8-A106-9C6F-7632E251770E}"/>
            </a:ext>
          </a:extLst>
        </p:cNvPr>
        <p:cNvGrpSpPr/>
        <p:nvPr/>
      </p:nvGrpSpPr>
      <p:grpSpPr>
        <a:xfrm>
          <a:off x="0" y="0"/>
          <a:ext cx="0" cy="0"/>
          <a:chOff x="0" y="0"/>
          <a:chExt cx="0" cy="0"/>
        </a:xfrm>
      </p:grpSpPr>
      <p:pic>
        <p:nvPicPr>
          <p:cNvPr id="5" name="Picture 4" descr="A group of colorful dots&#10;&#10;Description automatically generated">
            <a:extLst>
              <a:ext uri="{FF2B5EF4-FFF2-40B4-BE49-F238E27FC236}">
                <a16:creationId xmlns:a16="http://schemas.microsoft.com/office/drawing/2014/main" id="{0D686656-2867-933B-6F81-EE97FBB4A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09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F3DDA-7C3A-9EE0-94A2-7EDC9281FFA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E882EE9-B004-06C6-718B-E70E354C84F1}"/>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F532E043-AAAE-4371-7B9E-3D4EEC29A7F6}"/>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pic>
        <p:nvPicPr>
          <p:cNvPr id="2050" name="Picture 2" descr="undefined">
            <a:extLst>
              <a:ext uri="{FF2B5EF4-FFF2-40B4-BE49-F238E27FC236}">
                <a16:creationId xmlns:a16="http://schemas.microsoft.com/office/drawing/2014/main" id="{0F0B2305-7676-E18F-9596-B2ED6B400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879" y="1086887"/>
            <a:ext cx="7205471" cy="521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47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5716D-6D13-04BA-F6DE-E470BD561386}"/>
            </a:ext>
          </a:extLst>
        </p:cNvPr>
        <p:cNvGrpSpPr/>
        <p:nvPr/>
      </p:nvGrpSpPr>
      <p:grpSpPr>
        <a:xfrm>
          <a:off x="0" y="0"/>
          <a:ext cx="0" cy="0"/>
          <a:chOff x="0" y="0"/>
          <a:chExt cx="0" cy="0"/>
        </a:xfrm>
      </p:grpSpPr>
      <p:pic>
        <p:nvPicPr>
          <p:cNvPr id="3" name="Picture 2" descr="A group of colorful dots&#10;&#10;Description automatically generated">
            <a:extLst>
              <a:ext uri="{FF2B5EF4-FFF2-40B4-BE49-F238E27FC236}">
                <a16:creationId xmlns:a16="http://schemas.microsoft.com/office/drawing/2014/main" id="{B572D500-B529-1A20-7A19-5B86B7112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4825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dots&#10;&#10;Description automatically generated">
            <a:extLst>
              <a:ext uri="{FF2B5EF4-FFF2-40B4-BE49-F238E27FC236}">
                <a16:creationId xmlns:a16="http://schemas.microsoft.com/office/drawing/2014/main" id="{290E9691-DD46-CDEC-E187-B60EC4D47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6157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ject 6">
            <a:hlinkClick r:id="" action="ppaction://media"/>
            <a:extLst>
              <a:ext uri="{FF2B5EF4-FFF2-40B4-BE49-F238E27FC236}">
                <a16:creationId xmlns:a16="http://schemas.microsoft.com/office/drawing/2014/main" id="{890C6F29-3A90-E55D-9842-5580F7B4E3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76525" y="0"/>
            <a:ext cx="6837363" cy="6858000"/>
          </a:xfrm>
          <a:prstGeom prst="rect">
            <a:avLst/>
          </a:prstGeom>
        </p:spPr>
      </p:pic>
    </p:spTree>
    <p:extLst>
      <p:ext uri="{BB962C8B-B14F-4D97-AF65-F5344CB8AC3E}">
        <p14:creationId xmlns:p14="http://schemas.microsoft.com/office/powerpoint/2010/main" val="246715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7E8FCA-48BE-C35B-3312-ACD52C998A28}"/>
              </a:ext>
            </a:extLst>
          </p:cNvPr>
          <p:cNvSpPr txBox="1">
            <a:spLocks/>
          </p:cNvSpPr>
          <p:nvPr/>
        </p:nvSpPr>
        <p:spPr>
          <a:xfrm>
            <a:off x="4283056" y="285880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Classical methods</a:t>
            </a:r>
          </a:p>
        </p:txBody>
      </p:sp>
    </p:spTree>
    <p:extLst>
      <p:ext uri="{BB962C8B-B14F-4D97-AF65-F5344CB8AC3E}">
        <p14:creationId xmlns:p14="http://schemas.microsoft.com/office/powerpoint/2010/main" val="3345046962"/>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083FD-9B22-4CFD-15F1-D71BAA85FB0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D2B0D83-CA33-8B63-6173-5AC26D76510B}"/>
              </a:ext>
            </a:extLst>
          </p:cNvPr>
          <p:cNvSpPr txBox="1">
            <a:spLocks/>
          </p:cNvSpPr>
          <p:nvPr/>
        </p:nvSpPr>
        <p:spPr>
          <a:xfrm>
            <a:off x="2470113" y="759319"/>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History</a:t>
            </a:r>
            <a:endParaRPr lang="nl-NL" sz="4800" dirty="0">
              <a:latin typeface="Trade Gothic Inline" panose="020B0504030203020204" pitchFamily="34" charset="0"/>
            </a:endParaRPr>
          </a:p>
        </p:txBody>
      </p:sp>
      <p:sp>
        <p:nvSpPr>
          <p:cNvPr id="7" name="Title 1">
            <a:extLst>
              <a:ext uri="{FF2B5EF4-FFF2-40B4-BE49-F238E27FC236}">
                <a16:creationId xmlns:a16="http://schemas.microsoft.com/office/drawing/2014/main" id="{421A050F-3915-EC0A-0A48-FCF966C65110}"/>
              </a:ext>
            </a:extLst>
          </p:cNvPr>
          <p:cNvSpPr txBox="1">
            <a:spLocks/>
          </p:cNvSpPr>
          <p:nvPr/>
        </p:nvSpPr>
        <p:spPr>
          <a:xfrm>
            <a:off x="1973065" y="3864360"/>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LLM</a:t>
            </a:r>
            <a:endParaRPr lang="nl-NL" sz="4800" dirty="0">
              <a:latin typeface="Trade Gothic Inline" panose="020B0504030203020204" pitchFamily="34" charset="0"/>
            </a:endParaRPr>
          </a:p>
        </p:txBody>
      </p:sp>
      <p:sp>
        <p:nvSpPr>
          <p:cNvPr id="10" name="Title 1">
            <a:extLst>
              <a:ext uri="{FF2B5EF4-FFF2-40B4-BE49-F238E27FC236}">
                <a16:creationId xmlns:a16="http://schemas.microsoft.com/office/drawing/2014/main" id="{B82648B6-776B-56CD-4A47-FBC894BDD314}"/>
              </a:ext>
            </a:extLst>
          </p:cNvPr>
          <p:cNvSpPr txBox="1">
            <a:spLocks/>
          </p:cNvSpPr>
          <p:nvPr/>
        </p:nvSpPr>
        <p:spPr>
          <a:xfrm>
            <a:off x="6161425" y="1625202"/>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Overview</a:t>
            </a:r>
            <a:endParaRPr lang="nl-NL" sz="4800" dirty="0">
              <a:latin typeface="Trade Gothic Inline" panose="020B0504030203020204" pitchFamily="34" charset="0"/>
            </a:endParaRPr>
          </a:p>
        </p:txBody>
      </p:sp>
      <p:sp>
        <p:nvSpPr>
          <p:cNvPr id="11" name="Title 1">
            <a:extLst>
              <a:ext uri="{FF2B5EF4-FFF2-40B4-BE49-F238E27FC236}">
                <a16:creationId xmlns:a16="http://schemas.microsoft.com/office/drawing/2014/main" id="{F8A12D4D-698D-B4F2-CE07-B233CDCEF3FC}"/>
              </a:ext>
            </a:extLst>
          </p:cNvPr>
          <p:cNvSpPr txBox="1">
            <a:spLocks/>
          </p:cNvSpPr>
          <p:nvPr/>
        </p:nvSpPr>
        <p:spPr>
          <a:xfrm>
            <a:off x="4870291" y="5165053"/>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Reinforcement learning</a:t>
            </a:r>
            <a:endParaRPr lang="nl-NL" sz="3600" dirty="0">
              <a:latin typeface="Trade Gothic Inline" panose="020B0504030203020204" pitchFamily="34" charset="0"/>
            </a:endParaRPr>
          </a:p>
        </p:txBody>
      </p:sp>
      <p:sp>
        <p:nvSpPr>
          <p:cNvPr id="12" name="Title 1">
            <a:extLst>
              <a:ext uri="{FF2B5EF4-FFF2-40B4-BE49-F238E27FC236}">
                <a16:creationId xmlns:a16="http://schemas.microsoft.com/office/drawing/2014/main" id="{C7F081CC-C311-0159-609B-03A82912A4B1}"/>
              </a:ext>
            </a:extLst>
          </p:cNvPr>
          <p:cNvSpPr txBox="1">
            <a:spLocks/>
          </p:cNvSpPr>
          <p:nvPr/>
        </p:nvSpPr>
        <p:spPr>
          <a:xfrm>
            <a:off x="7649497" y="3071187"/>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Classical methods</a:t>
            </a:r>
          </a:p>
        </p:txBody>
      </p:sp>
      <p:sp>
        <p:nvSpPr>
          <p:cNvPr id="15" name="Title 1">
            <a:extLst>
              <a:ext uri="{FF2B5EF4-FFF2-40B4-BE49-F238E27FC236}">
                <a16:creationId xmlns:a16="http://schemas.microsoft.com/office/drawing/2014/main" id="{4B491EEF-3807-1E15-6340-A3EE10473F9B}"/>
              </a:ext>
            </a:extLst>
          </p:cNvPr>
          <p:cNvSpPr>
            <a:spLocks noGrp="1"/>
          </p:cNvSpPr>
          <p:nvPr>
            <p:ph type="ctrTitle"/>
          </p:nvPr>
        </p:nvSpPr>
        <p:spPr>
          <a:xfrm>
            <a:off x="-1209368" y="-343529"/>
            <a:ext cx="7305368" cy="1140389"/>
          </a:xfrm>
        </p:spPr>
        <p:txBody>
          <a:bodyPr>
            <a:normAutofit/>
          </a:bodyPr>
          <a:lstStyle/>
          <a:p>
            <a:r>
              <a:rPr lang="en-US" sz="3600" dirty="0">
                <a:latin typeface="Trade Gothic Inline" panose="020B0504030203020204" pitchFamily="34" charset="0"/>
              </a:rPr>
              <a:t>Machine learning</a:t>
            </a:r>
            <a:endParaRPr lang="nl-NL" sz="3600" dirty="0">
              <a:latin typeface="Trade Gothic Inline" panose="020B0504030203020204" pitchFamily="34" charset="0"/>
            </a:endParaRPr>
          </a:p>
        </p:txBody>
      </p:sp>
      <p:sp>
        <p:nvSpPr>
          <p:cNvPr id="16" name="Title 1">
            <a:extLst>
              <a:ext uri="{FF2B5EF4-FFF2-40B4-BE49-F238E27FC236}">
                <a16:creationId xmlns:a16="http://schemas.microsoft.com/office/drawing/2014/main" id="{00294040-FD5A-896D-7EC2-31F6391F0C1E}"/>
              </a:ext>
            </a:extLst>
          </p:cNvPr>
          <p:cNvSpPr txBox="1">
            <a:spLocks/>
          </p:cNvSpPr>
          <p:nvPr/>
        </p:nvSpPr>
        <p:spPr>
          <a:xfrm>
            <a:off x="734610" y="2765591"/>
            <a:ext cx="3051399" cy="9384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NN</a:t>
            </a:r>
            <a:endParaRPr lang="nl-NL" sz="4800" dirty="0">
              <a:latin typeface="Trade Gothic Inline" panose="020B0504030203020204" pitchFamily="34" charset="0"/>
            </a:endParaRPr>
          </a:p>
        </p:txBody>
      </p:sp>
      <p:sp>
        <p:nvSpPr>
          <p:cNvPr id="3" name="Title 1">
            <a:extLst>
              <a:ext uri="{FF2B5EF4-FFF2-40B4-BE49-F238E27FC236}">
                <a16:creationId xmlns:a16="http://schemas.microsoft.com/office/drawing/2014/main" id="{6C40EFF3-E223-1C5E-76C4-D29EFC62543E}"/>
              </a:ext>
            </a:extLst>
          </p:cNvPr>
          <p:cNvSpPr txBox="1">
            <a:spLocks/>
          </p:cNvSpPr>
          <p:nvPr/>
        </p:nvSpPr>
        <p:spPr>
          <a:xfrm>
            <a:off x="7974368" y="5425674"/>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Edge AI</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58107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CF186-0893-F652-601D-C0E7ABD0AC13}"/>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E8924456-1B6E-8D9C-4ABB-7A302133E2EF}"/>
              </a:ext>
            </a:extLst>
          </p:cNvPr>
          <p:cNvSpPr txBox="1">
            <a:spLocks/>
          </p:cNvSpPr>
          <p:nvPr/>
        </p:nvSpPr>
        <p:spPr>
          <a:xfrm>
            <a:off x="4570300" y="2959767"/>
            <a:ext cx="3051399" cy="9384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NN</a:t>
            </a:r>
            <a:endParaRPr lang="nl-NL" sz="4800" dirty="0">
              <a:latin typeface="Trade Gothic Inline" panose="020B0504030203020204" pitchFamily="34" charset="0"/>
            </a:endParaRPr>
          </a:p>
        </p:txBody>
      </p:sp>
    </p:spTree>
    <p:extLst>
      <p:ext uri="{BB962C8B-B14F-4D97-AF65-F5344CB8AC3E}">
        <p14:creationId xmlns:p14="http://schemas.microsoft.com/office/powerpoint/2010/main" val="279158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DF035-02D2-831D-355A-9D267E0E683D}"/>
              </a:ext>
            </a:extLst>
          </p:cNvPr>
          <p:cNvPicPr>
            <a:picLocks noChangeAspect="1"/>
          </p:cNvPicPr>
          <p:nvPr/>
        </p:nvPicPr>
        <p:blipFill>
          <a:blip r:embed="rId2"/>
          <a:stretch>
            <a:fillRect/>
          </a:stretch>
        </p:blipFill>
        <p:spPr>
          <a:xfrm>
            <a:off x="4562475" y="2424112"/>
            <a:ext cx="3067050" cy="2009775"/>
          </a:xfrm>
          <a:prstGeom prst="rect">
            <a:avLst/>
          </a:prstGeom>
        </p:spPr>
      </p:pic>
      <p:sp>
        <p:nvSpPr>
          <p:cNvPr id="6" name="TextBox 5">
            <a:extLst>
              <a:ext uri="{FF2B5EF4-FFF2-40B4-BE49-F238E27FC236}">
                <a16:creationId xmlns:a16="http://schemas.microsoft.com/office/drawing/2014/main" id="{7BBBBCD9-A198-9103-C9AB-DF266960C62D}"/>
              </a:ext>
            </a:extLst>
          </p:cNvPr>
          <p:cNvSpPr txBox="1"/>
          <p:nvPr/>
        </p:nvSpPr>
        <p:spPr>
          <a:xfrm>
            <a:off x="4226680" y="1723012"/>
            <a:ext cx="873957" cy="646331"/>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Input</a:t>
            </a:r>
          </a:p>
          <a:p>
            <a:r>
              <a:rPr lang="nl-NL" dirty="0" err="1">
                <a:latin typeface="Courier New" panose="02070309020205020404" pitchFamily="49" charset="0"/>
                <a:cs typeface="Courier New" panose="02070309020205020404" pitchFamily="49" charset="0"/>
              </a:rPr>
              <a:t>layer</a:t>
            </a:r>
            <a:endParaRPr lang="nl-NL"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FC75FBCF-FD72-529F-9FF7-F6EAE255E28B}"/>
              </a:ext>
            </a:extLst>
          </p:cNvPr>
          <p:cNvSpPr txBox="1"/>
          <p:nvPr/>
        </p:nvSpPr>
        <p:spPr>
          <a:xfrm>
            <a:off x="5222043" y="1574004"/>
            <a:ext cx="1011815" cy="646331"/>
          </a:xfrm>
          <a:prstGeom prst="rect">
            <a:avLst/>
          </a:prstGeom>
          <a:noFill/>
        </p:spPr>
        <p:txBody>
          <a:bodyPr wrap="none" rtlCol="0">
            <a:spAutoFit/>
          </a:bodyPr>
          <a:lstStyle/>
          <a:p>
            <a:r>
              <a:rPr lang="nl-NL" dirty="0" err="1">
                <a:latin typeface="Courier New" panose="02070309020205020404" pitchFamily="49" charset="0"/>
                <a:cs typeface="Courier New" panose="02070309020205020404" pitchFamily="49" charset="0"/>
              </a:rPr>
              <a:t>Hidden</a:t>
            </a:r>
            <a:endParaRPr lang="nl-NL" dirty="0">
              <a:latin typeface="Courier New" panose="02070309020205020404" pitchFamily="49" charset="0"/>
              <a:cs typeface="Courier New" panose="02070309020205020404" pitchFamily="49" charset="0"/>
            </a:endParaRPr>
          </a:p>
          <a:p>
            <a:r>
              <a:rPr lang="nl-NL" dirty="0" err="1">
                <a:latin typeface="Courier New" panose="02070309020205020404" pitchFamily="49" charset="0"/>
                <a:cs typeface="Courier New" panose="02070309020205020404" pitchFamily="49" charset="0"/>
              </a:rPr>
              <a:t>layer</a:t>
            </a:r>
            <a:endParaRPr lang="nl-NL"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4679628D-AAF7-151C-AC6B-6F439A69E01C}"/>
              </a:ext>
            </a:extLst>
          </p:cNvPr>
          <p:cNvSpPr txBox="1"/>
          <p:nvPr/>
        </p:nvSpPr>
        <p:spPr>
          <a:xfrm>
            <a:off x="6004175" y="2146874"/>
            <a:ext cx="1011815" cy="646331"/>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Output</a:t>
            </a:r>
          </a:p>
          <a:p>
            <a:r>
              <a:rPr lang="nl-NL" dirty="0" err="1">
                <a:latin typeface="Courier New" panose="02070309020205020404" pitchFamily="49" charset="0"/>
                <a:cs typeface="Courier New" panose="02070309020205020404" pitchFamily="49" charset="0"/>
              </a:rPr>
              <a:t>layer</a:t>
            </a:r>
            <a:endParaRPr lang="nl-NL"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1EEA78E4-2415-7BC1-3D66-803CA921B9BC}"/>
              </a:ext>
            </a:extLst>
          </p:cNvPr>
          <p:cNvSpPr txBox="1"/>
          <p:nvPr/>
        </p:nvSpPr>
        <p:spPr>
          <a:xfrm>
            <a:off x="4978900" y="4314498"/>
            <a:ext cx="736099"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Bias</a:t>
            </a:r>
          </a:p>
        </p:txBody>
      </p:sp>
      <p:sp>
        <p:nvSpPr>
          <p:cNvPr id="10" name="TextBox 9">
            <a:extLst>
              <a:ext uri="{FF2B5EF4-FFF2-40B4-BE49-F238E27FC236}">
                <a16:creationId xmlns:a16="http://schemas.microsoft.com/office/drawing/2014/main" id="{F2F90C7F-F066-2389-0C7F-68A7B6B3E37F}"/>
              </a:ext>
            </a:extLst>
          </p:cNvPr>
          <p:cNvSpPr txBox="1"/>
          <p:nvPr/>
        </p:nvSpPr>
        <p:spPr>
          <a:xfrm>
            <a:off x="6004175" y="3520232"/>
            <a:ext cx="1149674" cy="369332"/>
          </a:xfrm>
          <a:prstGeom prst="rect">
            <a:avLst/>
          </a:prstGeom>
          <a:noFill/>
        </p:spPr>
        <p:txBody>
          <a:bodyPr wrap="none" rtlCol="0">
            <a:spAutoFit/>
          </a:bodyPr>
          <a:lstStyle/>
          <a:p>
            <a:r>
              <a:rPr lang="nl-NL" dirty="0" err="1">
                <a:latin typeface="Courier New" panose="02070309020205020404" pitchFamily="49" charset="0"/>
                <a:cs typeface="Courier New" panose="02070309020205020404" pitchFamily="49" charset="0"/>
              </a:rPr>
              <a:t>Weights</a:t>
            </a:r>
            <a:endParaRPr lang="nl-N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5483674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13ADB9-51E6-8730-7E54-FCE511E1574E}"/>
              </a:ext>
            </a:extLst>
          </p:cNvPr>
          <p:cNvPicPr>
            <a:picLocks noChangeAspect="1"/>
          </p:cNvPicPr>
          <p:nvPr/>
        </p:nvPicPr>
        <p:blipFill>
          <a:blip r:embed="rId2">
            <a:alphaModFix/>
          </a:blip>
          <a:stretch>
            <a:fillRect/>
          </a:stretch>
        </p:blipFill>
        <p:spPr>
          <a:xfrm>
            <a:off x="1103808" y="2438524"/>
            <a:ext cx="2971429" cy="1980952"/>
          </a:xfrm>
          <a:prstGeom prst="rect">
            <a:avLst/>
          </a:prstGeom>
        </p:spPr>
      </p:pic>
      <p:sp>
        <p:nvSpPr>
          <p:cNvPr id="4" name="TextBox 3">
            <a:extLst>
              <a:ext uri="{FF2B5EF4-FFF2-40B4-BE49-F238E27FC236}">
                <a16:creationId xmlns:a16="http://schemas.microsoft.com/office/drawing/2014/main" id="{EAD95F06-AD6D-CFE5-FBED-6119E7A5EACC}"/>
              </a:ext>
            </a:extLst>
          </p:cNvPr>
          <p:cNvSpPr txBox="1"/>
          <p:nvPr/>
        </p:nvSpPr>
        <p:spPr>
          <a:xfrm>
            <a:off x="4322314" y="2069192"/>
            <a:ext cx="2941831"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0.42 x  1.24 =  0.52</a:t>
            </a:r>
          </a:p>
        </p:txBody>
      </p:sp>
      <p:sp>
        <p:nvSpPr>
          <p:cNvPr id="5" name="TextBox 4">
            <a:extLst>
              <a:ext uri="{FF2B5EF4-FFF2-40B4-BE49-F238E27FC236}">
                <a16:creationId xmlns:a16="http://schemas.microsoft.com/office/drawing/2014/main" id="{4CEA0BAE-63BD-04E4-9A39-609EF213A3E7}"/>
              </a:ext>
            </a:extLst>
          </p:cNvPr>
          <p:cNvSpPr txBox="1"/>
          <p:nvPr/>
        </p:nvSpPr>
        <p:spPr>
          <a:xfrm>
            <a:off x="4322270" y="2438524"/>
            <a:ext cx="2941831"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0.03 x -1.87 = -0.06</a:t>
            </a:r>
          </a:p>
        </p:txBody>
      </p:sp>
      <p:sp>
        <p:nvSpPr>
          <p:cNvPr id="6" name="TextBox 5">
            <a:extLst>
              <a:ext uri="{FF2B5EF4-FFF2-40B4-BE49-F238E27FC236}">
                <a16:creationId xmlns:a16="http://schemas.microsoft.com/office/drawing/2014/main" id="{FD507A1D-EFE5-E130-E1A0-7A2B5FE16073}"/>
              </a:ext>
            </a:extLst>
          </p:cNvPr>
          <p:cNvSpPr txBox="1"/>
          <p:nvPr/>
        </p:nvSpPr>
        <p:spPr>
          <a:xfrm>
            <a:off x="4322270" y="2782898"/>
            <a:ext cx="2941831"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1.00 x  0.16 =  0.16</a:t>
            </a:r>
          </a:p>
        </p:txBody>
      </p:sp>
      <p:cxnSp>
        <p:nvCxnSpPr>
          <p:cNvPr id="7" name="Straight Connector 6">
            <a:extLst>
              <a:ext uri="{FF2B5EF4-FFF2-40B4-BE49-F238E27FC236}">
                <a16:creationId xmlns:a16="http://schemas.microsoft.com/office/drawing/2014/main" id="{756335E2-B6DB-1FC7-33CC-39DBA9932542}"/>
              </a:ext>
            </a:extLst>
          </p:cNvPr>
          <p:cNvCxnSpPr>
            <a:cxnSpLocks/>
          </p:cNvCxnSpPr>
          <p:nvPr/>
        </p:nvCxnSpPr>
        <p:spPr>
          <a:xfrm>
            <a:off x="4473719" y="3177188"/>
            <a:ext cx="26768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6ACB00-8F22-C01B-B3C3-F86C7A87C39F}"/>
              </a:ext>
            </a:extLst>
          </p:cNvPr>
          <p:cNvSpPr txBox="1"/>
          <p:nvPr/>
        </p:nvSpPr>
        <p:spPr>
          <a:xfrm>
            <a:off x="6500365" y="3266673"/>
            <a:ext cx="736099"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0.62</a:t>
            </a:r>
          </a:p>
        </p:txBody>
      </p:sp>
      <p:sp>
        <p:nvSpPr>
          <p:cNvPr id="10" name="TextBox 9">
            <a:extLst>
              <a:ext uri="{FF2B5EF4-FFF2-40B4-BE49-F238E27FC236}">
                <a16:creationId xmlns:a16="http://schemas.microsoft.com/office/drawing/2014/main" id="{1C675FAE-B45B-80C0-89D8-DB14E682D5B1}"/>
              </a:ext>
            </a:extLst>
          </p:cNvPr>
          <p:cNvSpPr txBox="1"/>
          <p:nvPr/>
        </p:nvSpPr>
        <p:spPr>
          <a:xfrm>
            <a:off x="5316555" y="344616"/>
            <a:ext cx="6112571" cy="369332"/>
          </a:xfrm>
          <a:prstGeom prst="rect">
            <a:avLst/>
          </a:prstGeom>
          <a:noFill/>
        </p:spPr>
        <p:txBody>
          <a:bodyPr wrap="none" rtlCol="0">
            <a:spAutoFit/>
          </a:bodyPr>
          <a:lstStyle/>
          <a:p>
            <a:r>
              <a:rPr lang="nl-NL" dirty="0" err="1">
                <a:latin typeface="Courier New" panose="02070309020205020404" pitchFamily="49" charset="0"/>
                <a:cs typeface="Courier New" panose="02070309020205020404" pitchFamily="49" charset="0"/>
              </a:rPr>
              <a:t>Which</a:t>
            </a:r>
            <a:r>
              <a:rPr lang="nl-NL" dirty="0">
                <a:latin typeface="Courier New" panose="02070309020205020404" pitchFamily="49" charset="0"/>
                <a:cs typeface="Courier New" panose="02070309020205020404" pitchFamily="49" charset="0"/>
              </a:rPr>
              <a:t> change in </a:t>
            </a:r>
            <a:r>
              <a:rPr lang="nl-NL" dirty="0" err="1">
                <a:latin typeface="Courier New" panose="02070309020205020404" pitchFamily="49" charset="0"/>
                <a:cs typeface="Courier New" panose="02070309020205020404" pitchFamily="49" charset="0"/>
              </a:rPr>
              <a:t>weights</a:t>
            </a:r>
            <a:r>
              <a:rPr lang="nl-NL" dirty="0">
                <a:latin typeface="Courier New" panose="02070309020205020404" pitchFamily="49" charset="0"/>
                <a:cs typeface="Courier New" panose="02070309020205020404" pitchFamily="49" charset="0"/>
              </a:rPr>
              <a:t> is the most </a:t>
            </a:r>
            <a:r>
              <a:rPr lang="nl-NL" dirty="0" err="1">
                <a:latin typeface="Courier New" panose="02070309020205020404" pitchFamily="49" charset="0"/>
                <a:cs typeface="Courier New" panose="02070309020205020404" pitchFamily="49" charset="0"/>
              </a:rPr>
              <a:t>useful</a:t>
            </a:r>
            <a:r>
              <a:rPr lang="nl-NL" dirty="0">
                <a:latin typeface="Courier New" panose="02070309020205020404" pitchFamily="49" charset="0"/>
                <a:cs typeface="Courier New" panose="02070309020205020404" pitchFamily="49" charset="0"/>
              </a:rPr>
              <a:t>?</a:t>
            </a:r>
          </a:p>
        </p:txBody>
      </p:sp>
      <p:sp>
        <p:nvSpPr>
          <p:cNvPr id="16" name="TextBox 15">
            <a:extLst>
              <a:ext uri="{FF2B5EF4-FFF2-40B4-BE49-F238E27FC236}">
                <a16:creationId xmlns:a16="http://schemas.microsoft.com/office/drawing/2014/main" id="{E6C8D95C-1CF0-03E4-78BA-CBF5E5C30B76}"/>
              </a:ext>
            </a:extLst>
          </p:cNvPr>
          <p:cNvSpPr txBox="1"/>
          <p:nvPr/>
        </p:nvSpPr>
        <p:spPr>
          <a:xfrm>
            <a:off x="8895568" y="949950"/>
            <a:ext cx="2642651" cy="646331"/>
          </a:xfrm>
          <a:prstGeom prst="rect">
            <a:avLst/>
          </a:prstGeom>
          <a:noFill/>
        </p:spPr>
        <p:txBody>
          <a:bodyPr wrap="square" rtlCol="0">
            <a:spAutoFit/>
          </a:bodyPr>
          <a:lstStyle/>
          <a:p>
            <a:pPr algn="ctr"/>
            <a:r>
              <a:rPr lang="nl-NL" dirty="0">
                <a:latin typeface="Courier New" panose="02070309020205020404" pitchFamily="49" charset="0"/>
                <a:cs typeface="Courier New" panose="02070309020205020404" pitchFamily="49" charset="0"/>
              </a:rPr>
              <a:t>Effect of 0.1 change in </a:t>
            </a:r>
            <a:r>
              <a:rPr lang="nl-NL" dirty="0" err="1">
                <a:latin typeface="Courier New" panose="02070309020205020404" pitchFamily="49" charset="0"/>
                <a:cs typeface="Courier New" panose="02070309020205020404" pitchFamily="49" charset="0"/>
              </a:rPr>
              <a:t>weights</a:t>
            </a:r>
            <a:r>
              <a:rPr lang="nl-NL" dirty="0">
                <a:latin typeface="Courier New" panose="020703090202050204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9346C564-82B8-FFA9-8F05-78DB467E45B6}"/>
              </a:ext>
            </a:extLst>
          </p:cNvPr>
          <p:cNvSpPr txBox="1"/>
          <p:nvPr/>
        </p:nvSpPr>
        <p:spPr>
          <a:xfrm>
            <a:off x="8961069" y="2074377"/>
            <a:ext cx="2666114"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0.42 x 0.1 = 0.042</a:t>
            </a:r>
          </a:p>
        </p:txBody>
      </p:sp>
      <p:sp>
        <p:nvSpPr>
          <p:cNvPr id="18" name="TextBox 17">
            <a:extLst>
              <a:ext uri="{FF2B5EF4-FFF2-40B4-BE49-F238E27FC236}">
                <a16:creationId xmlns:a16="http://schemas.microsoft.com/office/drawing/2014/main" id="{C421DEF7-AE67-DB98-14C0-590C7D91D5D8}"/>
              </a:ext>
            </a:extLst>
          </p:cNvPr>
          <p:cNvSpPr txBox="1"/>
          <p:nvPr/>
        </p:nvSpPr>
        <p:spPr>
          <a:xfrm>
            <a:off x="8961069" y="2437523"/>
            <a:ext cx="2666114"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0.03 x 0.1 = 0.003</a:t>
            </a:r>
          </a:p>
        </p:txBody>
      </p:sp>
      <p:sp>
        <p:nvSpPr>
          <p:cNvPr id="19" name="TextBox 18">
            <a:extLst>
              <a:ext uri="{FF2B5EF4-FFF2-40B4-BE49-F238E27FC236}">
                <a16:creationId xmlns:a16="http://schemas.microsoft.com/office/drawing/2014/main" id="{7C502520-3194-654D-F20A-1893C58B6A4F}"/>
              </a:ext>
            </a:extLst>
          </p:cNvPr>
          <p:cNvSpPr txBox="1"/>
          <p:nvPr/>
        </p:nvSpPr>
        <p:spPr>
          <a:xfrm>
            <a:off x="8961069" y="2807856"/>
            <a:ext cx="2666114"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1.00 x 0.1 = 0.100</a:t>
            </a:r>
          </a:p>
        </p:txBody>
      </p:sp>
      <p:sp>
        <p:nvSpPr>
          <p:cNvPr id="20" name="TextBox 19">
            <a:extLst>
              <a:ext uri="{FF2B5EF4-FFF2-40B4-BE49-F238E27FC236}">
                <a16:creationId xmlns:a16="http://schemas.microsoft.com/office/drawing/2014/main" id="{B95BBF17-6A81-4B94-919E-F6FBB532C34A}"/>
              </a:ext>
            </a:extLst>
          </p:cNvPr>
          <p:cNvSpPr txBox="1"/>
          <p:nvPr/>
        </p:nvSpPr>
        <p:spPr>
          <a:xfrm>
            <a:off x="904404" y="343732"/>
            <a:ext cx="3493264" cy="369332"/>
          </a:xfrm>
          <a:prstGeom prst="rect">
            <a:avLst/>
          </a:prstGeom>
          <a:noFill/>
        </p:spPr>
        <p:txBody>
          <a:bodyPr wrap="none" rtlCol="0">
            <a:spAutoFit/>
          </a:bodyPr>
          <a:lstStyle/>
          <a:p>
            <a:r>
              <a:rPr lang="nl-NL" dirty="0" err="1">
                <a:latin typeface="Courier New" panose="02070309020205020404" pitchFamily="49" charset="0"/>
                <a:cs typeface="Courier New" panose="02070309020205020404" pitchFamily="49" charset="0"/>
              </a:rPr>
              <a:t>Let’s</a:t>
            </a:r>
            <a:r>
              <a:rPr lang="nl-NL" dirty="0">
                <a:latin typeface="Courier New" panose="02070309020205020404" pitchFamily="49" charset="0"/>
                <a:cs typeface="Courier New" panose="02070309020205020404" pitchFamily="49" charset="0"/>
              </a:rPr>
              <a:t> start at the back!</a:t>
            </a:r>
          </a:p>
        </p:txBody>
      </p:sp>
      <p:sp>
        <p:nvSpPr>
          <p:cNvPr id="21" name="TextBox 20">
            <a:extLst>
              <a:ext uri="{FF2B5EF4-FFF2-40B4-BE49-F238E27FC236}">
                <a16:creationId xmlns:a16="http://schemas.microsoft.com/office/drawing/2014/main" id="{966CEC60-11C0-B7D9-B0BD-C2695B0A10DB}"/>
              </a:ext>
            </a:extLst>
          </p:cNvPr>
          <p:cNvSpPr txBox="1"/>
          <p:nvPr/>
        </p:nvSpPr>
        <p:spPr>
          <a:xfrm>
            <a:off x="1765147" y="4664761"/>
            <a:ext cx="9007594"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How </a:t>
            </a:r>
            <a:r>
              <a:rPr lang="nl-NL" dirty="0" err="1">
                <a:latin typeface="Courier New" panose="02070309020205020404" pitchFamily="49" charset="0"/>
                <a:cs typeface="Courier New" panose="02070309020205020404" pitchFamily="49" charset="0"/>
              </a:rPr>
              <a:t>much</a:t>
            </a:r>
            <a:r>
              <a:rPr lang="nl-NL" dirty="0">
                <a:latin typeface="Courier New" panose="02070309020205020404" pitchFamily="49" charset="0"/>
                <a:cs typeface="Courier New" panose="02070309020205020404" pitchFamily="49" charset="0"/>
              </a:rPr>
              <a:t> do we </a:t>
            </a:r>
            <a:r>
              <a:rPr lang="nl-NL" dirty="0" err="1">
                <a:latin typeface="Courier New" panose="02070309020205020404" pitchFamily="49" charset="0"/>
                <a:cs typeface="Courier New" panose="02070309020205020404" pitchFamily="49" charset="0"/>
              </a:rPr>
              <a:t>need</a:t>
            </a:r>
            <a:r>
              <a:rPr lang="nl-NL" dirty="0">
                <a:latin typeface="Courier New" panose="02070309020205020404" pitchFamily="49" charset="0"/>
                <a:cs typeface="Courier New" panose="02070309020205020404" pitchFamily="49" charset="0"/>
              </a:rPr>
              <a:t> </a:t>
            </a:r>
            <a:r>
              <a:rPr lang="nl-NL" dirty="0" err="1">
                <a:latin typeface="Courier New" panose="02070309020205020404" pitchFamily="49" charset="0"/>
                <a:cs typeface="Courier New" panose="02070309020205020404" pitchFamily="49" charset="0"/>
              </a:rPr>
              <a:t>to</a:t>
            </a:r>
            <a:r>
              <a:rPr lang="nl-NL" dirty="0">
                <a:latin typeface="Courier New" panose="02070309020205020404" pitchFamily="49" charset="0"/>
                <a:cs typeface="Courier New" panose="02070309020205020404" pitchFamily="49" charset="0"/>
              </a:rPr>
              <a:t> change the </a:t>
            </a:r>
            <a:r>
              <a:rPr lang="nl-NL" dirty="0" err="1">
                <a:latin typeface="Courier New" panose="02070309020205020404" pitchFamily="49" charset="0"/>
                <a:cs typeface="Courier New" panose="02070309020205020404" pitchFamily="49" charset="0"/>
              </a:rPr>
              <a:t>weight</a:t>
            </a:r>
            <a:r>
              <a:rPr lang="nl-NL" dirty="0">
                <a:latin typeface="Courier New" panose="02070309020205020404" pitchFamily="49" charset="0"/>
                <a:cs typeface="Courier New" panose="02070309020205020404" pitchFamily="49" charset="0"/>
              </a:rPr>
              <a:t> (</a:t>
            </a:r>
            <a:r>
              <a:rPr lang="nl-NL" dirty="0" err="1">
                <a:latin typeface="Courier New" panose="02070309020205020404" pitchFamily="49" charset="0"/>
                <a:cs typeface="Courier New" panose="02070309020205020404" pitchFamily="49" charset="0"/>
              </a:rPr>
              <a:t>and</a:t>
            </a:r>
            <a:r>
              <a:rPr lang="nl-NL" dirty="0">
                <a:latin typeface="Courier New" panose="02070309020205020404" pitchFamily="49" charset="0"/>
                <a:cs typeface="Courier New" panose="02070309020205020404" pitchFamily="49" charset="0"/>
              </a:rPr>
              <a:t> </a:t>
            </a:r>
            <a:r>
              <a:rPr lang="nl-NL" dirty="0" err="1">
                <a:latin typeface="Courier New" panose="02070309020205020404" pitchFamily="49" charset="0"/>
                <a:cs typeface="Courier New" panose="02070309020205020404" pitchFamily="49" charset="0"/>
              </a:rPr>
              <a:t>which</a:t>
            </a:r>
            <a:r>
              <a:rPr lang="nl-NL" dirty="0">
                <a:latin typeface="Courier New" panose="02070309020205020404" pitchFamily="49" charset="0"/>
                <a:cs typeface="Courier New" panose="02070309020205020404" pitchFamily="49" charset="0"/>
              </a:rPr>
              <a:t> </a:t>
            </a:r>
            <a:r>
              <a:rPr lang="nl-NL" dirty="0" err="1">
                <a:latin typeface="Courier New" panose="02070309020205020404" pitchFamily="49" charset="0"/>
                <a:cs typeface="Courier New" panose="02070309020205020404" pitchFamily="49" charset="0"/>
              </a:rPr>
              <a:t>direction</a:t>
            </a:r>
            <a:r>
              <a:rPr lang="nl-NL" dirty="0">
                <a:latin typeface="Courier New" panose="02070309020205020404" pitchFamily="49" charset="0"/>
                <a:cs typeface="Courier New" panose="02070309020205020404" pitchFamily="49" charset="0"/>
              </a:rPr>
              <a:t>)? </a:t>
            </a:r>
          </a:p>
        </p:txBody>
      </p:sp>
      <p:sp>
        <p:nvSpPr>
          <p:cNvPr id="11" name="TextBox 10">
            <a:extLst>
              <a:ext uri="{FF2B5EF4-FFF2-40B4-BE49-F238E27FC236}">
                <a16:creationId xmlns:a16="http://schemas.microsoft.com/office/drawing/2014/main" id="{F7424ED6-5369-0441-0549-D4A22595D289}"/>
              </a:ext>
            </a:extLst>
          </p:cNvPr>
          <p:cNvSpPr txBox="1"/>
          <p:nvPr/>
        </p:nvSpPr>
        <p:spPr>
          <a:xfrm>
            <a:off x="2731363" y="5525168"/>
            <a:ext cx="6545382" cy="369332"/>
          </a:xfrm>
          <a:prstGeom prst="rect">
            <a:avLst/>
          </a:prstGeom>
          <a:noFill/>
        </p:spPr>
        <p:txBody>
          <a:bodyPr wrap="none" rtlCol="0">
            <a:spAutoFit/>
          </a:bodyPr>
          <a:lstStyle/>
          <a:p>
            <a:r>
              <a:rPr lang="el-GR" dirty="0">
                <a:latin typeface="Courier New" panose="02070309020205020404" pitchFamily="49" charset="0"/>
                <a:cs typeface="Courier New" panose="02070309020205020404" pitchFamily="49" charset="0"/>
              </a:rPr>
              <a:t>Δ</a:t>
            </a:r>
            <a:r>
              <a:rPr lang="nl-NL" baseline="-25000" dirty="0" err="1">
                <a:latin typeface="Courier New" panose="02070309020205020404" pitchFamily="49" charset="0"/>
                <a:cs typeface="Courier New" panose="02070309020205020404" pitchFamily="49" charset="0"/>
              </a:rPr>
              <a:t>weight</a:t>
            </a:r>
            <a:r>
              <a:rPr lang="nl-NL" dirty="0">
                <a:latin typeface="Courier New" panose="02070309020205020404" pitchFamily="49" charset="0"/>
                <a:cs typeface="Courier New" panose="02070309020205020404" pitchFamily="49" charset="0"/>
              </a:rPr>
              <a:t> = - </a:t>
            </a:r>
            <a:r>
              <a:rPr lang="nl-NL" dirty="0" err="1">
                <a:latin typeface="Courier New" panose="02070309020205020404" pitchFamily="49" charset="0"/>
                <a:cs typeface="Courier New" panose="02070309020205020404" pitchFamily="49" charset="0"/>
              </a:rPr>
              <a:t>learning_rate</a:t>
            </a:r>
            <a:r>
              <a:rPr lang="nl-NL" dirty="0">
                <a:latin typeface="Courier New" panose="02070309020205020404" pitchFamily="49" charset="0"/>
                <a:cs typeface="Courier New" panose="02070309020205020404" pitchFamily="49" charset="0"/>
              </a:rPr>
              <a:t> x </a:t>
            </a:r>
            <a:r>
              <a:rPr lang="nl-NL" dirty="0" err="1">
                <a:latin typeface="Courier New" panose="02070309020205020404" pitchFamily="49" charset="0"/>
                <a:cs typeface="Courier New" panose="02070309020205020404" pitchFamily="49" charset="0"/>
              </a:rPr>
              <a:t>node</a:t>
            </a:r>
            <a:r>
              <a:rPr lang="nl-NL" baseline="-25000" dirty="0" err="1">
                <a:latin typeface="Courier New" panose="02070309020205020404" pitchFamily="49" charset="0"/>
                <a:cs typeface="Courier New" panose="02070309020205020404" pitchFamily="49" charset="0"/>
              </a:rPr>
              <a:t>hidden</a:t>
            </a:r>
            <a:r>
              <a:rPr lang="nl-NL" dirty="0">
                <a:latin typeface="Courier New" panose="02070309020205020404" pitchFamily="49" charset="0"/>
                <a:cs typeface="Courier New" panose="02070309020205020404" pitchFamily="49" charset="0"/>
              </a:rPr>
              <a:t> x error</a:t>
            </a:r>
            <a:r>
              <a:rPr lang="nl-NL" baseline="-25000" dirty="0">
                <a:latin typeface="Courier New" panose="02070309020205020404" pitchFamily="49" charset="0"/>
                <a:cs typeface="Courier New" panose="02070309020205020404" pitchFamily="49" charset="0"/>
              </a:rPr>
              <a:t>output</a:t>
            </a:r>
          </a:p>
        </p:txBody>
      </p:sp>
      <p:sp>
        <p:nvSpPr>
          <p:cNvPr id="12" name="Rectangle: Rounded Corners 11">
            <a:extLst>
              <a:ext uri="{FF2B5EF4-FFF2-40B4-BE49-F238E27FC236}">
                <a16:creationId xmlns:a16="http://schemas.microsoft.com/office/drawing/2014/main" id="{B7EACFC2-4B56-323B-1E24-9EFA7913F3DF}"/>
              </a:ext>
            </a:extLst>
          </p:cNvPr>
          <p:cNvSpPr/>
          <p:nvPr/>
        </p:nvSpPr>
        <p:spPr>
          <a:xfrm>
            <a:off x="5316555" y="2060368"/>
            <a:ext cx="847288" cy="105281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Rounded Corners 12">
            <a:extLst>
              <a:ext uri="{FF2B5EF4-FFF2-40B4-BE49-F238E27FC236}">
                <a16:creationId xmlns:a16="http://schemas.microsoft.com/office/drawing/2014/main" id="{C5C959EB-CCDF-5235-FD99-B2ED4C46CBCB}"/>
              </a:ext>
            </a:extLst>
          </p:cNvPr>
          <p:cNvSpPr/>
          <p:nvPr/>
        </p:nvSpPr>
        <p:spPr>
          <a:xfrm>
            <a:off x="4329790" y="2069192"/>
            <a:ext cx="716176" cy="104398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xtBox 13">
            <a:extLst>
              <a:ext uri="{FF2B5EF4-FFF2-40B4-BE49-F238E27FC236}">
                <a16:creationId xmlns:a16="http://schemas.microsoft.com/office/drawing/2014/main" id="{4E76E74A-8CBB-E51E-DCBD-84B66699172D}"/>
              </a:ext>
            </a:extLst>
          </p:cNvPr>
          <p:cNvSpPr txBox="1"/>
          <p:nvPr/>
        </p:nvSpPr>
        <p:spPr>
          <a:xfrm rot="16200000">
            <a:off x="5165362" y="1202492"/>
            <a:ext cx="1149674" cy="369332"/>
          </a:xfrm>
          <a:prstGeom prst="rect">
            <a:avLst/>
          </a:prstGeom>
          <a:noFill/>
        </p:spPr>
        <p:txBody>
          <a:bodyPr wrap="none" rtlCol="0">
            <a:spAutoFit/>
          </a:bodyPr>
          <a:lstStyle/>
          <a:p>
            <a:r>
              <a:rPr lang="nl-NL" dirty="0" err="1">
                <a:latin typeface="Courier New" panose="02070309020205020404" pitchFamily="49" charset="0"/>
                <a:cs typeface="Courier New" panose="02070309020205020404" pitchFamily="49" charset="0"/>
              </a:rPr>
              <a:t>weights</a:t>
            </a:r>
            <a:endParaRPr lang="nl-NL"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7C658FDD-F049-45AB-152C-F2DF33F06BD9}"/>
              </a:ext>
            </a:extLst>
          </p:cNvPr>
          <p:cNvSpPr txBox="1"/>
          <p:nvPr/>
        </p:nvSpPr>
        <p:spPr>
          <a:xfrm rot="16200000">
            <a:off x="3936126" y="1141658"/>
            <a:ext cx="1524776" cy="369332"/>
          </a:xfrm>
          <a:prstGeom prst="rect">
            <a:avLst/>
          </a:prstGeom>
          <a:noFill/>
        </p:spPr>
        <p:txBody>
          <a:bodyPr wrap="none" rtlCol="0">
            <a:spAutoFit/>
          </a:bodyPr>
          <a:lstStyle/>
          <a:p>
            <a:r>
              <a:rPr lang="nl-NL" dirty="0" err="1">
                <a:latin typeface="Courier New" panose="02070309020205020404" pitchFamily="49" charset="0"/>
                <a:cs typeface="Courier New" panose="02070309020205020404" pitchFamily="49" charset="0"/>
              </a:rPr>
              <a:t>nodes</a:t>
            </a:r>
            <a:r>
              <a:rPr lang="nl-NL" baseline="-25000" dirty="0" err="1">
                <a:latin typeface="Courier New" panose="02070309020205020404" pitchFamily="49" charset="0"/>
                <a:cs typeface="Courier New" panose="02070309020205020404" pitchFamily="49" charset="0"/>
              </a:rPr>
              <a:t>hidden</a:t>
            </a:r>
            <a:r>
              <a:rPr lang="nl-NL" baseline="-25000" dirty="0">
                <a:latin typeface="Courier New" panose="02070309020205020404" pitchFamily="49" charset="0"/>
                <a:cs typeface="Courier New" panose="02070309020205020404" pitchFamily="49" charset="0"/>
              </a:rPr>
              <a:t> </a:t>
            </a:r>
          </a:p>
        </p:txBody>
      </p:sp>
      <p:sp>
        <p:nvSpPr>
          <p:cNvPr id="23" name="Rectangle: Rounded Corners 22">
            <a:extLst>
              <a:ext uri="{FF2B5EF4-FFF2-40B4-BE49-F238E27FC236}">
                <a16:creationId xmlns:a16="http://schemas.microsoft.com/office/drawing/2014/main" id="{24270319-BCB6-981B-E260-69C58C50835D}"/>
              </a:ext>
            </a:extLst>
          </p:cNvPr>
          <p:cNvSpPr/>
          <p:nvPr/>
        </p:nvSpPr>
        <p:spPr>
          <a:xfrm>
            <a:off x="8974459" y="2082800"/>
            <a:ext cx="716176" cy="1043988"/>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extBox 23">
            <a:extLst>
              <a:ext uri="{FF2B5EF4-FFF2-40B4-BE49-F238E27FC236}">
                <a16:creationId xmlns:a16="http://schemas.microsoft.com/office/drawing/2014/main" id="{BA054E80-FBA2-3523-E50D-86DBB3A1111F}"/>
              </a:ext>
            </a:extLst>
          </p:cNvPr>
          <p:cNvSpPr txBox="1"/>
          <p:nvPr/>
        </p:nvSpPr>
        <p:spPr>
          <a:xfrm>
            <a:off x="8895568" y="1742797"/>
            <a:ext cx="873957" cy="369332"/>
          </a:xfrm>
          <a:prstGeom prst="rect">
            <a:avLst/>
          </a:prstGeom>
          <a:noFill/>
        </p:spPr>
        <p:txBody>
          <a:bodyPr wrap="none" rtlCol="0">
            <a:spAutoFit/>
          </a:bodyPr>
          <a:lstStyle/>
          <a:p>
            <a:r>
              <a:rPr lang="nl-NL" dirty="0" err="1">
                <a:latin typeface="Courier New" panose="02070309020205020404" pitchFamily="49" charset="0"/>
                <a:cs typeface="Courier New" panose="02070309020205020404" pitchFamily="49" charset="0"/>
              </a:rPr>
              <a:t>nodes</a:t>
            </a:r>
            <a:endParaRPr lang="nl-NL" baseline="-25000" dirty="0">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8EB34B4D-CF07-141E-1D98-BFE7B46AC52E}"/>
              </a:ext>
            </a:extLst>
          </p:cNvPr>
          <p:cNvSpPr txBox="1"/>
          <p:nvPr/>
        </p:nvSpPr>
        <p:spPr>
          <a:xfrm>
            <a:off x="7295374" y="2992522"/>
            <a:ext cx="873957" cy="646331"/>
          </a:xfrm>
          <a:prstGeom prst="rect">
            <a:avLst/>
          </a:prstGeom>
          <a:noFill/>
        </p:spPr>
        <p:txBody>
          <a:bodyPr wrap="none" rtlCol="0">
            <a:spAutoFit/>
          </a:bodyPr>
          <a:lstStyle/>
          <a:p>
            <a:pPr algn="ctr"/>
            <a:r>
              <a:rPr lang="nl-NL" dirty="0">
                <a:latin typeface="Courier New" panose="02070309020205020404" pitchFamily="49" charset="0"/>
                <a:cs typeface="Courier New" panose="02070309020205020404" pitchFamily="49" charset="0"/>
              </a:rPr>
              <a:t>Error</a:t>
            </a:r>
          </a:p>
          <a:p>
            <a:pPr algn="ctr"/>
            <a:r>
              <a:rPr lang="nl-NL" dirty="0">
                <a:latin typeface="Courier New" panose="02070309020205020404" pitchFamily="49" charset="0"/>
                <a:cs typeface="Courier New" panose="02070309020205020404" pitchFamily="49" charset="0"/>
              </a:rPr>
              <a:t>-0.38</a:t>
            </a:r>
          </a:p>
        </p:txBody>
      </p:sp>
    </p:spTree>
    <p:extLst>
      <p:ext uri="{BB962C8B-B14F-4D97-AF65-F5344CB8AC3E}">
        <p14:creationId xmlns:p14="http://schemas.microsoft.com/office/powerpoint/2010/main" val="584048775"/>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13ADB9-51E6-8730-7E54-FCE511E1574E}"/>
              </a:ext>
            </a:extLst>
          </p:cNvPr>
          <p:cNvPicPr>
            <a:picLocks noChangeAspect="1"/>
          </p:cNvPicPr>
          <p:nvPr/>
        </p:nvPicPr>
        <p:blipFill>
          <a:blip r:embed="rId2">
            <a:alphaModFix/>
          </a:blip>
          <a:stretch>
            <a:fillRect/>
          </a:stretch>
        </p:blipFill>
        <p:spPr>
          <a:xfrm>
            <a:off x="1103808" y="2438524"/>
            <a:ext cx="2971429" cy="1980952"/>
          </a:xfrm>
          <a:prstGeom prst="rect">
            <a:avLst/>
          </a:prstGeom>
        </p:spPr>
      </p:pic>
      <p:sp>
        <p:nvSpPr>
          <p:cNvPr id="11" name="TextBox 10">
            <a:extLst>
              <a:ext uri="{FF2B5EF4-FFF2-40B4-BE49-F238E27FC236}">
                <a16:creationId xmlns:a16="http://schemas.microsoft.com/office/drawing/2014/main" id="{F7424ED6-5369-0441-0549-D4A22595D289}"/>
              </a:ext>
            </a:extLst>
          </p:cNvPr>
          <p:cNvSpPr txBox="1"/>
          <p:nvPr/>
        </p:nvSpPr>
        <p:spPr>
          <a:xfrm>
            <a:off x="2823309" y="320896"/>
            <a:ext cx="6545382" cy="369332"/>
          </a:xfrm>
          <a:prstGeom prst="rect">
            <a:avLst/>
          </a:prstGeom>
          <a:noFill/>
        </p:spPr>
        <p:txBody>
          <a:bodyPr wrap="none" rtlCol="0">
            <a:spAutoFit/>
          </a:bodyPr>
          <a:lstStyle/>
          <a:p>
            <a:r>
              <a:rPr lang="el-GR" dirty="0">
                <a:latin typeface="Courier New" panose="02070309020205020404" pitchFamily="49" charset="0"/>
                <a:cs typeface="Courier New" panose="02070309020205020404" pitchFamily="49" charset="0"/>
              </a:rPr>
              <a:t>Δ</a:t>
            </a:r>
            <a:r>
              <a:rPr lang="nl-NL" baseline="-25000" dirty="0" err="1">
                <a:latin typeface="Courier New" panose="02070309020205020404" pitchFamily="49" charset="0"/>
                <a:cs typeface="Courier New" panose="02070309020205020404" pitchFamily="49" charset="0"/>
              </a:rPr>
              <a:t>weight</a:t>
            </a:r>
            <a:r>
              <a:rPr lang="nl-NL" dirty="0">
                <a:latin typeface="Courier New" panose="02070309020205020404" pitchFamily="49" charset="0"/>
                <a:cs typeface="Courier New" panose="02070309020205020404" pitchFamily="49" charset="0"/>
              </a:rPr>
              <a:t> = - </a:t>
            </a:r>
            <a:r>
              <a:rPr lang="nl-NL" dirty="0" err="1">
                <a:latin typeface="Courier New" panose="02070309020205020404" pitchFamily="49" charset="0"/>
                <a:cs typeface="Courier New" panose="02070309020205020404" pitchFamily="49" charset="0"/>
              </a:rPr>
              <a:t>learning_rate</a:t>
            </a:r>
            <a:r>
              <a:rPr lang="nl-NL" dirty="0">
                <a:latin typeface="Courier New" panose="02070309020205020404" pitchFamily="49" charset="0"/>
                <a:cs typeface="Courier New" panose="02070309020205020404" pitchFamily="49" charset="0"/>
              </a:rPr>
              <a:t> x </a:t>
            </a:r>
            <a:r>
              <a:rPr lang="nl-NL" dirty="0" err="1">
                <a:latin typeface="Courier New" panose="02070309020205020404" pitchFamily="49" charset="0"/>
                <a:cs typeface="Courier New" panose="02070309020205020404" pitchFamily="49" charset="0"/>
              </a:rPr>
              <a:t>node</a:t>
            </a:r>
            <a:r>
              <a:rPr lang="nl-NL" baseline="-25000" dirty="0" err="1">
                <a:latin typeface="Courier New" panose="02070309020205020404" pitchFamily="49" charset="0"/>
                <a:cs typeface="Courier New" panose="02070309020205020404" pitchFamily="49" charset="0"/>
              </a:rPr>
              <a:t>hidden</a:t>
            </a:r>
            <a:r>
              <a:rPr lang="nl-NL" dirty="0">
                <a:latin typeface="Courier New" panose="02070309020205020404" pitchFamily="49" charset="0"/>
                <a:cs typeface="Courier New" panose="02070309020205020404" pitchFamily="49" charset="0"/>
              </a:rPr>
              <a:t> x error</a:t>
            </a:r>
            <a:r>
              <a:rPr lang="nl-NL" baseline="-25000" dirty="0">
                <a:latin typeface="Courier New" panose="02070309020205020404" pitchFamily="49" charset="0"/>
                <a:cs typeface="Courier New" panose="02070309020205020404" pitchFamily="49" charset="0"/>
              </a:rPr>
              <a:t>output</a:t>
            </a:r>
          </a:p>
        </p:txBody>
      </p:sp>
      <p:sp>
        <p:nvSpPr>
          <p:cNvPr id="3" name="TextBox 2">
            <a:extLst>
              <a:ext uri="{FF2B5EF4-FFF2-40B4-BE49-F238E27FC236}">
                <a16:creationId xmlns:a16="http://schemas.microsoft.com/office/drawing/2014/main" id="{D6FE858B-8BC2-5E2E-CEB1-6A87765AE671}"/>
              </a:ext>
            </a:extLst>
          </p:cNvPr>
          <p:cNvSpPr txBox="1"/>
          <p:nvPr/>
        </p:nvSpPr>
        <p:spPr>
          <a:xfrm>
            <a:off x="2172490" y="1699860"/>
            <a:ext cx="7847020" cy="369332"/>
          </a:xfrm>
          <a:prstGeom prst="rect">
            <a:avLst/>
          </a:prstGeom>
          <a:noFill/>
        </p:spPr>
        <p:txBody>
          <a:bodyPr wrap="none" rtlCol="0">
            <a:spAutoFit/>
          </a:bodyPr>
          <a:lstStyle/>
          <a:p>
            <a:r>
              <a:rPr lang="el-GR" dirty="0">
                <a:latin typeface="Courier New" panose="02070309020205020404" pitchFamily="49" charset="0"/>
                <a:cs typeface="Courier New" panose="02070309020205020404" pitchFamily="49" charset="0"/>
              </a:rPr>
              <a:t>Δ</a:t>
            </a:r>
            <a:r>
              <a:rPr lang="nl-NL" baseline="-25000" dirty="0" err="1">
                <a:latin typeface="Courier New" panose="02070309020205020404" pitchFamily="49" charset="0"/>
                <a:cs typeface="Courier New" panose="02070309020205020404" pitchFamily="49" charset="0"/>
              </a:rPr>
              <a:t>weight_input</a:t>
            </a:r>
            <a:r>
              <a:rPr lang="nl-NL" baseline="-25000" dirty="0">
                <a:latin typeface="Courier New" panose="02070309020205020404" pitchFamily="49" charset="0"/>
                <a:cs typeface="Courier New" panose="02070309020205020404" pitchFamily="49" charset="0"/>
              </a:rPr>
              <a:t>-&gt;</a:t>
            </a:r>
            <a:r>
              <a:rPr lang="nl-NL" baseline="-25000" dirty="0" err="1">
                <a:latin typeface="Courier New" panose="02070309020205020404" pitchFamily="49" charset="0"/>
                <a:cs typeface="Courier New" panose="02070309020205020404" pitchFamily="49" charset="0"/>
              </a:rPr>
              <a:t>hidden</a:t>
            </a:r>
            <a:r>
              <a:rPr lang="nl-NL" dirty="0">
                <a:latin typeface="Courier New" panose="02070309020205020404" pitchFamily="49" charset="0"/>
                <a:cs typeface="Courier New" panose="02070309020205020404" pitchFamily="49" charset="0"/>
              </a:rPr>
              <a:t> = - </a:t>
            </a:r>
            <a:r>
              <a:rPr lang="nl-NL" dirty="0" err="1">
                <a:latin typeface="Courier New" panose="02070309020205020404" pitchFamily="49" charset="0"/>
                <a:cs typeface="Courier New" panose="02070309020205020404" pitchFamily="49" charset="0"/>
              </a:rPr>
              <a:t>learning_rate</a:t>
            </a:r>
            <a:r>
              <a:rPr lang="nl-NL" dirty="0">
                <a:latin typeface="Courier New" panose="02070309020205020404" pitchFamily="49" charset="0"/>
                <a:cs typeface="Courier New" panose="02070309020205020404" pitchFamily="49" charset="0"/>
              </a:rPr>
              <a:t> x </a:t>
            </a:r>
            <a:r>
              <a:rPr lang="nl-NL" dirty="0" err="1">
                <a:latin typeface="Courier New" panose="02070309020205020404" pitchFamily="49" charset="0"/>
                <a:cs typeface="Courier New" panose="02070309020205020404" pitchFamily="49" charset="0"/>
              </a:rPr>
              <a:t>node</a:t>
            </a:r>
            <a:r>
              <a:rPr lang="nl-NL" baseline="-25000" dirty="0" err="1">
                <a:latin typeface="Courier New" panose="02070309020205020404" pitchFamily="49" charset="0"/>
                <a:cs typeface="Courier New" panose="02070309020205020404" pitchFamily="49" charset="0"/>
              </a:rPr>
              <a:t>input</a:t>
            </a:r>
            <a:r>
              <a:rPr lang="nl-NL" dirty="0">
                <a:latin typeface="Courier New" panose="02070309020205020404" pitchFamily="49" charset="0"/>
                <a:cs typeface="Courier New" panose="02070309020205020404" pitchFamily="49" charset="0"/>
              </a:rPr>
              <a:t> x </a:t>
            </a:r>
            <a:r>
              <a:rPr lang="nl-NL" dirty="0" err="1">
                <a:latin typeface="Courier New" panose="02070309020205020404" pitchFamily="49" charset="0"/>
                <a:cs typeface="Courier New" panose="02070309020205020404" pitchFamily="49" charset="0"/>
              </a:rPr>
              <a:t>error</a:t>
            </a:r>
            <a:r>
              <a:rPr lang="nl-NL" baseline="-25000" dirty="0" err="1">
                <a:latin typeface="Courier New" panose="02070309020205020404" pitchFamily="49" charset="0"/>
                <a:cs typeface="Courier New" panose="02070309020205020404" pitchFamily="49" charset="0"/>
              </a:rPr>
              <a:t>hidden</a:t>
            </a:r>
            <a:endParaRPr lang="nl-NL" baseline="-250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7F7A2CF4-43BB-BBB1-BBF4-F348AFD8464A}"/>
              </a:ext>
            </a:extLst>
          </p:cNvPr>
          <p:cNvSpPr txBox="1"/>
          <p:nvPr/>
        </p:nvSpPr>
        <p:spPr>
          <a:xfrm>
            <a:off x="947160" y="1010378"/>
            <a:ext cx="10297680" cy="369332"/>
          </a:xfrm>
          <a:prstGeom prst="rect">
            <a:avLst/>
          </a:prstGeom>
          <a:noFill/>
        </p:spPr>
        <p:txBody>
          <a:bodyPr wrap="square" rtlCol="0">
            <a:spAutoFit/>
          </a:bodyPr>
          <a:lstStyle/>
          <a:p>
            <a:pPr algn="ctr"/>
            <a:r>
              <a:rPr lang="nl-NL" dirty="0" err="1">
                <a:latin typeface="Courier New" panose="02070309020205020404" pitchFamily="49" charset="0"/>
                <a:cs typeface="Courier New" panose="02070309020205020404" pitchFamily="49" charset="0"/>
              </a:rPr>
              <a:t>error</a:t>
            </a:r>
            <a:r>
              <a:rPr lang="nl-NL" baseline="-25000" dirty="0" err="1">
                <a:latin typeface="Courier New" panose="02070309020205020404" pitchFamily="49" charset="0"/>
                <a:cs typeface="Courier New" panose="02070309020205020404" pitchFamily="49" charset="0"/>
              </a:rPr>
              <a:t>hidden</a:t>
            </a:r>
            <a:r>
              <a:rPr lang="nl-NL" baseline="-25000" dirty="0">
                <a:latin typeface="Courier New" panose="02070309020205020404" pitchFamily="49" charset="0"/>
                <a:cs typeface="Courier New" panose="02070309020205020404" pitchFamily="49" charset="0"/>
              </a:rPr>
              <a:t> </a:t>
            </a:r>
            <a:r>
              <a:rPr lang="nl-NL" dirty="0">
                <a:latin typeface="Courier New" panose="02070309020205020404" pitchFamily="49" charset="0"/>
                <a:cs typeface="Courier New" panose="02070309020205020404" pitchFamily="49" charset="0"/>
              </a:rPr>
              <a:t>= </a:t>
            </a:r>
            <a:r>
              <a:rPr lang="nl-NL" dirty="0" err="1">
                <a:latin typeface="Courier New" panose="02070309020205020404" pitchFamily="49" charset="0"/>
                <a:cs typeface="Courier New" panose="02070309020205020404" pitchFamily="49" charset="0"/>
              </a:rPr>
              <a:t>derivative</a:t>
            </a:r>
            <a:r>
              <a:rPr lang="nl-NL" dirty="0">
                <a:latin typeface="Courier New" panose="02070309020205020404" pitchFamily="49" charset="0"/>
                <a:cs typeface="Courier New" panose="02070309020205020404" pitchFamily="49" charset="0"/>
              </a:rPr>
              <a:t> </a:t>
            </a:r>
            <a:r>
              <a:rPr lang="nl-NL" dirty="0" err="1">
                <a:latin typeface="Courier New" panose="02070309020205020404" pitchFamily="49" charset="0"/>
                <a:cs typeface="Courier New" panose="02070309020205020404" pitchFamily="49" charset="0"/>
              </a:rPr>
              <a:t>activation</a:t>
            </a:r>
            <a:r>
              <a:rPr lang="nl-NL" dirty="0">
                <a:latin typeface="Courier New" panose="02070309020205020404" pitchFamily="49" charset="0"/>
                <a:cs typeface="Courier New" panose="02070309020205020404" pitchFamily="49" charset="0"/>
              </a:rPr>
              <a:t> </a:t>
            </a:r>
            <a:r>
              <a:rPr lang="nl-NL" dirty="0" err="1">
                <a:latin typeface="Courier New" panose="02070309020205020404" pitchFamily="49" charset="0"/>
                <a:cs typeface="Courier New" panose="02070309020205020404" pitchFamily="49" charset="0"/>
              </a:rPr>
              <a:t>function</a:t>
            </a:r>
            <a:r>
              <a:rPr lang="nl-NL" dirty="0">
                <a:latin typeface="Courier New" panose="02070309020205020404" pitchFamily="49" charset="0"/>
                <a:cs typeface="Courier New" panose="02070309020205020404" pitchFamily="49" charset="0"/>
              </a:rPr>
              <a:t> x </a:t>
            </a:r>
            <a:r>
              <a:rPr lang="nl-NL" dirty="0" err="1">
                <a:latin typeface="Courier New" panose="02070309020205020404" pitchFamily="49" charset="0"/>
                <a:cs typeface="Courier New" panose="02070309020205020404" pitchFamily="49" charset="0"/>
              </a:rPr>
              <a:t>weight</a:t>
            </a:r>
            <a:r>
              <a:rPr lang="nl-NL" baseline="-25000" dirty="0" err="1">
                <a:latin typeface="Courier New" panose="02070309020205020404" pitchFamily="49" charset="0"/>
                <a:cs typeface="Courier New" panose="02070309020205020404" pitchFamily="49" charset="0"/>
              </a:rPr>
              <a:t>hidden</a:t>
            </a:r>
            <a:r>
              <a:rPr lang="nl-NL" baseline="-25000" dirty="0">
                <a:latin typeface="Courier New" panose="02070309020205020404" pitchFamily="49" charset="0"/>
                <a:cs typeface="Courier New" panose="02070309020205020404" pitchFamily="49" charset="0"/>
              </a:rPr>
              <a:t>-&gt;output</a:t>
            </a:r>
            <a:r>
              <a:rPr lang="nl-NL" dirty="0">
                <a:latin typeface="Courier New" panose="02070309020205020404" pitchFamily="49" charset="0"/>
                <a:cs typeface="Courier New" panose="02070309020205020404" pitchFamily="49" charset="0"/>
              </a:rPr>
              <a:t> x error</a:t>
            </a:r>
            <a:r>
              <a:rPr lang="nl-NL" baseline="-25000" dirty="0">
                <a:latin typeface="Courier New" panose="02070309020205020404" pitchFamily="49" charset="0"/>
                <a:cs typeface="Courier New" panose="02070309020205020404" pitchFamily="49" charset="0"/>
              </a:rPr>
              <a:t>output</a:t>
            </a:r>
            <a:endParaRPr lang="nl-NL"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B65677EE-A06B-2346-A1D1-70EB0FD6D1B6}"/>
              </a:ext>
            </a:extLst>
          </p:cNvPr>
          <p:cNvSpPr txBox="1"/>
          <p:nvPr/>
        </p:nvSpPr>
        <p:spPr>
          <a:xfrm>
            <a:off x="4987408" y="3564519"/>
            <a:ext cx="4044697" cy="369332"/>
          </a:xfrm>
          <a:prstGeom prst="rect">
            <a:avLst/>
          </a:prstGeom>
          <a:noFill/>
        </p:spPr>
        <p:txBody>
          <a:bodyPr wrap="none" rtlCol="0">
            <a:spAutoFit/>
          </a:bodyPr>
          <a:lstStyle/>
          <a:p>
            <a:r>
              <a:rPr lang="nl-NL" dirty="0">
                <a:latin typeface="Courier New" panose="02070309020205020404" pitchFamily="49" charset="0"/>
                <a:cs typeface="Courier New" panose="02070309020205020404" pitchFamily="49" charset="0"/>
              </a:rPr>
              <a:t>More </a:t>
            </a:r>
            <a:r>
              <a:rPr lang="nl-NL" dirty="0" err="1">
                <a:latin typeface="Courier New" panose="02070309020205020404" pitchFamily="49" charset="0"/>
                <a:cs typeface="Courier New" panose="02070309020205020404" pitchFamily="49" charset="0"/>
              </a:rPr>
              <a:t>layers</a:t>
            </a:r>
            <a:r>
              <a:rPr lang="nl-NL" dirty="0">
                <a:latin typeface="Courier New" panose="02070309020205020404" pitchFamily="49" charset="0"/>
                <a:cs typeface="Courier New" panose="02070309020205020404" pitchFamily="49" charset="0"/>
              </a:rPr>
              <a:t>? Same procedure!</a:t>
            </a:r>
            <a:endParaRPr lang="nl-NL" baseline="-25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1007744"/>
      </p:ext>
    </p:extLst>
  </p:cSld>
  <p:clrMapOvr>
    <a:masterClrMapping/>
  </p:clrMapOvr>
  <p:transition spd="slow" advClick="0">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F9D5D4-2998-2795-271C-484085025A1E}"/>
              </a:ext>
            </a:extLst>
          </p:cNvPr>
          <p:cNvSpPr txBox="1"/>
          <p:nvPr/>
        </p:nvSpPr>
        <p:spPr>
          <a:xfrm rot="16200000">
            <a:off x="-2774193" y="3550417"/>
            <a:ext cx="6096000" cy="369332"/>
          </a:xfrm>
          <a:prstGeom prst="rect">
            <a:avLst/>
          </a:prstGeom>
          <a:noFill/>
        </p:spPr>
        <p:txBody>
          <a:bodyPr wrap="square">
            <a:spAutoFit/>
          </a:bodyPr>
          <a:lstStyle/>
          <a:p>
            <a:r>
              <a:rPr lang="nl-NL" dirty="0">
                <a:hlinkClick r:id="rId2"/>
              </a:rPr>
              <a:t>https://vas3k.com/blog/machine_learning/</a:t>
            </a:r>
            <a:endParaRPr lang="nl-NL" dirty="0"/>
          </a:p>
        </p:txBody>
      </p:sp>
      <p:pic>
        <p:nvPicPr>
          <p:cNvPr id="4098" name="Picture 2">
            <a:extLst>
              <a:ext uri="{FF2B5EF4-FFF2-40B4-BE49-F238E27FC236}">
                <a16:creationId xmlns:a16="http://schemas.microsoft.com/office/drawing/2014/main" id="{6F911B90-82DF-15FA-A932-5A8DF70FB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306" y="0"/>
            <a:ext cx="9971387" cy="1495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75235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5005F-B4A3-8E2F-2783-DEA47A81FD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75C58F7-6B7F-D202-1EC5-5836DDC43E88}"/>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49F38BC5-3460-5BEC-A3BC-62829ED176C8}"/>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pic>
        <p:nvPicPr>
          <p:cNvPr id="5" name="Picture 4">
            <a:extLst>
              <a:ext uri="{FF2B5EF4-FFF2-40B4-BE49-F238E27FC236}">
                <a16:creationId xmlns:a16="http://schemas.microsoft.com/office/drawing/2014/main" id="{07DDCFE1-FDEE-3A7B-07E8-4ED61B9A015E}"/>
              </a:ext>
            </a:extLst>
          </p:cNvPr>
          <p:cNvPicPr>
            <a:picLocks noChangeAspect="1"/>
          </p:cNvPicPr>
          <p:nvPr/>
        </p:nvPicPr>
        <p:blipFill>
          <a:blip r:embed="rId2"/>
          <a:stretch>
            <a:fillRect/>
          </a:stretch>
        </p:blipFill>
        <p:spPr>
          <a:xfrm>
            <a:off x="5858071" y="2180572"/>
            <a:ext cx="6001588" cy="4677428"/>
          </a:xfrm>
          <a:prstGeom prst="rect">
            <a:avLst/>
          </a:prstGeom>
        </p:spPr>
      </p:pic>
      <p:pic>
        <p:nvPicPr>
          <p:cNvPr id="7" name="Picture 6">
            <a:extLst>
              <a:ext uri="{FF2B5EF4-FFF2-40B4-BE49-F238E27FC236}">
                <a16:creationId xmlns:a16="http://schemas.microsoft.com/office/drawing/2014/main" id="{26B6F562-CBA2-5AB4-4E0C-D712580193D6}"/>
              </a:ext>
            </a:extLst>
          </p:cNvPr>
          <p:cNvPicPr>
            <a:picLocks noChangeAspect="1"/>
          </p:cNvPicPr>
          <p:nvPr/>
        </p:nvPicPr>
        <p:blipFill>
          <a:blip r:embed="rId3"/>
          <a:stretch>
            <a:fillRect/>
          </a:stretch>
        </p:blipFill>
        <p:spPr>
          <a:xfrm>
            <a:off x="637413" y="4089031"/>
            <a:ext cx="5458587" cy="1609950"/>
          </a:xfrm>
          <a:prstGeom prst="rect">
            <a:avLst/>
          </a:prstGeom>
        </p:spPr>
      </p:pic>
      <p:sp>
        <p:nvSpPr>
          <p:cNvPr id="8" name="TextBox 7">
            <a:extLst>
              <a:ext uri="{FF2B5EF4-FFF2-40B4-BE49-F238E27FC236}">
                <a16:creationId xmlns:a16="http://schemas.microsoft.com/office/drawing/2014/main" id="{834CDDC4-0EF1-C05F-C875-FA50C8B6085B}"/>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Tree>
    <p:extLst>
      <p:ext uri="{BB962C8B-B14F-4D97-AF65-F5344CB8AC3E}">
        <p14:creationId xmlns:p14="http://schemas.microsoft.com/office/powerpoint/2010/main" val="255954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77236-2C60-5934-14E4-BEE8F41095E6}"/>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7D878189-F9C3-0BBC-E3E5-A5489402F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461" y="-8099081"/>
            <a:ext cx="9971387" cy="149570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FCDC97-7DC2-0BA5-7B3D-1A29AFD89989}"/>
              </a:ext>
            </a:extLst>
          </p:cNvPr>
          <p:cNvSpPr txBox="1"/>
          <p:nvPr/>
        </p:nvSpPr>
        <p:spPr>
          <a:xfrm rot="16200000">
            <a:off x="-2774193" y="3550417"/>
            <a:ext cx="6096000" cy="369332"/>
          </a:xfrm>
          <a:prstGeom prst="rect">
            <a:avLst/>
          </a:prstGeom>
          <a:noFill/>
        </p:spPr>
        <p:txBody>
          <a:bodyPr wrap="square">
            <a:spAutoFit/>
          </a:bodyPr>
          <a:lstStyle/>
          <a:p>
            <a:r>
              <a:rPr lang="nl-NL" dirty="0">
                <a:hlinkClick r:id="rId3"/>
              </a:rPr>
              <a:t>https://vas3k.com/blog/machine_learning/</a:t>
            </a:r>
            <a:endParaRPr lang="nl-NL" dirty="0"/>
          </a:p>
        </p:txBody>
      </p:sp>
    </p:spTree>
    <p:extLst>
      <p:ext uri="{BB962C8B-B14F-4D97-AF65-F5344CB8AC3E}">
        <p14:creationId xmlns:p14="http://schemas.microsoft.com/office/powerpoint/2010/main" val="211530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2C0A0-3496-3351-E5D5-93CB7121EA0C}"/>
            </a:ext>
          </a:extLst>
        </p:cNvPr>
        <p:cNvGrpSpPr/>
        <p:nvPr/>
      </p:nvGrpSpPr>
      <p:grpSpPr>
        <a:xfrm>
          <a:off x="0" y="0"/>
          <a:ext cx="0" cy="0"/>
          <a:chOff x="0" y="0"/>
          <a:chExt cx="0" cy="0"/>
        </a:xfrm>
      </p:grpSpPr>
      <p:sp>
        <p:nvSpPr>
          <p:cNvPr id="16" name="Title 1">
            <a:extLst>
              <a:ext uri="{FF2B5EF4-FFF2-40B4-BE49-F238E27FC236}">
                <a16:creationId xmlns:a16="http://schemas.microsoft.com/office/drawing/2014/main" id="{0BB315F4-0A0C-FF5D-F61F-491019C8FB4B}"/>
              </a:ext>
            </a:extLst>
          </p:cNvPr>
          <p:cNvSpPr txBox="1">
            <a:spLocks/>
          </p:cNvSpPr>
          <p:nvPr/>
        </p:nvSpPr>
        <p:spPr>
          <a:xfrm>
            <a:off x="4570300" y="2959767"/>
            <a:ext cx="3051399" cy="9384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NN</a:t>
            </a:r>
            <a:endParaRPr lang="nl-NL" sz="4800" dirty="0">
              <a:latin typeface="Trade Gothic Inline" panose="020B0504030203020204" pitchFamily="34" charset="0"/>
            </a:endParaRPr>
          </a:p>
        </p:txBody>
      </p:sp>
    </p:spTree>
    <p:extLst>
      <p:ext uri="{BB962C8B-B14F-4D97-AF65-F5344CB8AC3E}">
        <p14:creationId xmlns:p14="http://schemas.microsoft.com/office/powerpoint/2010/main" val="4256043627"/>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F8EC1-79F3-F5CD-FC88-3BC4016FC88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A2DB6E7-2CB8-E473-717B-1AA60C31521C}"/>
              </a:ext>
            </a:extLst>
          </p:cNvPr>
          <p:cNvSpPr txBox="1">
            <a:spLocks/>
          </p:cNvSpPr>
          <p:nvPr/>
        </p:nvSpPr>
        <p:spPr>
          <a:xfrm>
            <a:off x="2470113" y="759319"/>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History</a:t>
            </a:r>
            <a:endParaRPr lang="nl-NL" sz="4800" dirty="0">
              <a:latin typeface="Trade Gothic Inline" panose="020B0504030203020204" pitchFamily="34" charset="0"/>
            </a:endParaRPr>
          </a:p>
        </p:txBody>
      </p:sp>
      <p:sp>
        <p:nvSpPr>
          <p:cNvPr id="7" name="Title 1">
            <a:extLst>
              <a:ext uri="{FF2B5EF4-FFF2-40B4-BE49-F238E27FC236}">
                <a16:creationId xmlns:a16="http://schemas.microsoft.com/office/drawing/2014/main" id="{4972AB4D-3FAC-05C6-94CC-2BD5666DA68C}"/>
              </a:ext>
            </a:extLst>
          </p:cNvPr>
          <p:cNvSpPr txBox="1">
            <a:spLocks/>
          </p:cNvSpPr>
          <p:nvPr/>
        </p:nvSpPr>
        <p:spPr>
          <a:xfrm>
            <a:off x="1126135" y="366651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LLM</a:t>
            </a:r>
            <a:endParaRPr lang="nl-NL" sz="4800" dirty="0">
              <a:latin typeface="Trade Gothic Inline" panose="020B0504030203020204" pitchFamily="34" charset="0"/>
            </a:endParaRPr>
          </a:p>
        </p:txBody>
      </p:sp>
      <p:sp>
        <p:nvSpPr>
          <p:cNvPr id="10" name="Title 1">
            <a:extLst>
              <a:ext uri="{FF2B5EF4-FFF2-40B4-BE49-F238E27FC236}">
                <a16:creationId xmlns:a16="http://schemas.microsoft.com/office/drawing/2014/main" id="{ECCE4C07-8433-EB43-81DD-B43019A0FC8E}"/>
              </a:ext>
            </a:extLst>
          </p:cNvPr>
          <p:cNvSpPr txBox="1">
            <a:spLocks/>
          </p:cNvSpPr>
          <p:nvPr/>
        </p:nvSpPr>
        <p:spPr>
          <a:xfrm>
            <a:off x="6161425" y="1625202"/>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Overview</a:t>
            </a:r>
            <a:endParaRPr lang="nl-NL" sz="4800" dirty="0">
              <a:latin typeface="Trade Gothic Inline" panose="020B0504030203020204" pitchFamily="34" charset="0"/>
            </a:endParaRPr>
          </a:p>
        </p:txBody>
      </p:sp>
      <p:sp>
        <p:nvSpPr>
          <p:cNvPr id="11" name="Title 1">
            <a:extLst>
              <a:ext uri="{FF2B5EF4-FFF2-40B4-BE49-F238E27FC236}">
                <a16:creationId xmlns:a16="http://schemas.microsoft.com/office/drawing/2014/main" id="{846942EA-4F8A-40D0-3B38-BD1A058CEE94}"/>
              </a:ext>
            </a:extLst>
          </p:cNvPr>
          <p:cNvSpPr txBox="1">
            <a:spLocks/>
          </p:cNvSpPr>
          <p:nvPr/>
        </p:nvSpPr>
        <p:spPr>
          <a:xfrm>
            <a:off x="3786009" y="5112500"/>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Reinforcement learning</a:t>
            </a:r>
            <a:endParaRPr lang="nl-NL" sz="3600" dirty="0">
              <a:latin typeface="Trade Gothic Inline" panose="020B0504030203020204" pitchFamily="34" charset="0"/>
            </a:endParaRPr>
          </a:p>
        </p:txBody>
      </p:sp>
      <p:sp>
        <p:nvSpPr>
          <p:cNvPr id="12" name="Title 1">
            <a:extLst>
              <a:ext uri="{FF2B5EF4-FFF2-40B4-BE49-F238E27FC236}">
                <a16:creationId xmlns:a16="http://schemas.microsoft.com/office/drawing/2014/main" id="{A63E8F38-905F-6F27-54F6-341A0E91B591}"/>
              </a:ext>
            </a:extLst>
          </p:cNvPr>
          <p:cNvSpPr txBox="1">
            <a:spLocks/>
          </p:cNvSpPr>
          <p:nvPr/>
        </p:nvSpPr>
        <p:spPr>
          <a:xfrm>
            <a:off x="7649497" y="3071187"/>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Classical methods</a:t>
            </a:r>
          </a:p>
        </p:txBody>
      </p:sp>
      <p:sp>
        <p:nvSpPr>
          <p:cNvPr id="15" name="Title 1">
            <a:extLst>
              <a:ext uri="{FF2B5EF4-FFF2-40B4-BE49-F238E27FC236}">
                <a16:creationId xmlns:a16="http://schemas.microsoft.com/office/drawing/2014/main" id="{2743C715-8B3F-27DB-F576-B8B3397A10E5}"/>
              </a:ext>
            </a:extLst>
          </p:cNvPr>
          <p:cNvSpPr>
            <a:spLocks noGrp="1"/>
          </p:cNvSpPr>
          <p:nvPr>
            <p:ph type="ctrTitle"/>
          </p:nvPr>
        </p:nvSpPr>
        <p:spPr>
          <a:xfrm>
            <a:off x="-1209368" y="-343529"/>
            <a:ext cx="7305368" cy="1140389"/>
          </a:xfrm>
        </p:spPr>
        <p:txBody>
          <a:bodyPr>
            <a:normAutofit/>
          </a:bodyPr>
          <a:lstStyle/>
          <a:p>
            <a:r>
              <a:rPr lang="en-US" sz="3600" dirty="0">
                <a:latin typeface="Trade Gothic Inline" panose="020B0504030203020204" pitchFamily="34" charset="0"/>
              </a:rPr>
              <a:t>Machine learning</a:t>
            </a:r>
            <a:endParaRPr lang="nl-NL" sz="3600" dirty="0">
              <a:latin typeface="Trade Gothic Inline" panose="020B0504030203020204" pitchFamily="34" charset="0"/>
            </a:endParaRPr>
          </a:p>
        </p:txBody>
      </p:sp>
      <p:sp>
        <p:nvSpPr>
          <p:cNvPr id="16" name="Title 1">
            <a:extLst>
              <a:ext uri="{FF2B5EF4-FFF2-40B4-BE49-F238E27FC236}">
                <a16:creationId xmlns:a16="http://schemas.microsoft.com/office/drawing/2014/main" id="{CA7EC696-3896-E959-1022-00D3DAC8C268}"/>
              </a:ext>
            </a:extLst>
          </p:cNvPr>
          <p:cNvSpPr txBox="1">
            <a:spLocks/>
          </p:cNvSpPr>
          <p:nvPr/>
        </p:nvSpPr>
        <p:spPr>
          <a:xfrm>
            <a:off x="734610" y="2765591"/>
            <a:ext cx="3051399" cy="9384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NN</a:t>
            </a:r>
            <a:endParaRPr lang="nl-NL" sz="4800" dirty="0">
              <a:latin typeface="Trade Gothic Inline" panose="020B0504030203020204" pitchFamily="34" charset="0"/>
            </a:endParaRPr>
          </a:p>
        </p:txBody>
      </p:sp>
      <p:sp>
        <p:nvSpPr>
          <p:cNvPr id="3" name="Title 1">
            <a:extLst>
              <a:ext uri="{FF2B5EF4-FFF2-40B4-BE49-F238E27FC236}">
                <a16:creationId xmlns:a16="http://schemas.microsoft.com/office/drawing/2014/main" id="{71CB2229-C673-C42D-3451-7D0CD7171F74}"/>
              </a:ext>
            </a:extLst>
          </p:cNvPr>
          <p:cNvSpPr txBox="1">
            <a:spLocks/>
          </p:cNvSpPr>
          <p:nvPr/>
        </p:nvSpPr>
        <p:spPr>
          <a:xfrm>
            <a:off x="7974368" y="5425674"/>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Edge AI</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341253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7FF5C-E1CF-35A3-F816-9A6B3416310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7FB213E-864C-8E89-9D69-5351C7FEFBB2}"/>
              </a:ext>
            </a:extLst>
          </p:cNvPr>
          <p:cNvSpPr txBox="1">
            <a:spLocks/>
          </p:cNvSpPr>
          <p:nvPr/>
        </p:nvSpPr>
        <p:spPr>
          <a:xfrm>
            <a:off x="4283056" y="285880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LLM</a:t>
            </a:r>
            <a:endParaRPr lang="nl-NL" sz="4800" dirty="0">
              <a:latin typeface="Trade Gothic Inline" panose="020B0504030203020204" pitchFamily="34" charset="0"/>
            </a:endParaRPr>
          </a:p>
        </p:txBody>
      </p:sp>
    </p:spTree>
    <p:extLst>
      <p:ext uri="{BB962C8B-B14F-4D97-AF65-F5344CB8AC3E}">
        <p14:creationId xmlns:p14="http://schemas.microsoft.com/office/powerpoint/2010/main" val="593609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33554-5365-B2BE-1921-4909030E040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CD894C-59CA-44A0-87AF-317E90589EDB}"/>
              </a:ext>
            </a:extLst>
          </p:cNvPr>
          <p:cNvPicPr>
            <a:picLocks noChangeAspect="1"/>
          </p:cNvPicPr>
          <p:nvPr/>
        </p:nvPicPr>
        <p:blipFill>
          <a:blip r:embed="rId2"/>
          <a:stretch>
            <a:fillRect/>
          </a:stretch>
        </p:blipFill>
        <p:spPr>
          <a:xfrm>
            <a:off x="0" y="10920"/>
            <a:ext cx="12192000" cy="6836160"/>
          </a:xfrm>
          <a:prstGeom prst="rect">
            <a:avLst/>
          </a:prstGeom>
        </p:spPr>
      </p:pic>
    </p:spTree>
    <p:extLst>
      <p:ext uri="{BB962C8B-B14F-4D97-AF65-F5344CB8AC3E}">
        <p14:creationId xmlns:p14="http://schemas.microsoft.com/office/powerpoint/2010/main" val="2943915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E04A-1B5F-92C6-3B70-50E4AA967A1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DDF68BB-F437-B5F1-ED7E-1DEF04D59F44}"/>
              </a:ext>
            </a:extLst>
          </p:cNvPr>
          <p:cNvPicPr>
            <a:picLocks noChangeAspect="1"/>
          </p:cNvPicPr>
          <p:nvPr/>
        </p:nvPicPr>
        <p:blipFill>
          <a:blip r:embed="rId2"/>
          <a:stretch>
            <a:fillRect/>
          </a:stretch>
        </p:blipFill>
        <p:spPr>
          <a:xfrm>
            <a:off x="0" y="1390"/>
            <a:ext cx="12192000" cy="6855220"/>
          </a:xfrm>
          <a:prstGeom prst="rect">
            <a:avLst/>
          </a:prstGeom>
        </p:spPr>
      </p:pic>
    </p:spTree>
    <p:extLst>
      <p:ext uri="{BB962C8B-B14F-4D97-AF65-F5344CB8AC3E}">
        <p14:creationId xmlns:p14="http://schemas.microsoft.com/office/powerpoint/2010/main" val="3116387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900D37-ED79-0C9F-0200-DEA36B4D1844}"/>
              </a:ext>
            </a:extLst>
          </p:cNvPr>
          <p:cNvPicPr>
            <a:picLocks noChangeAspect="1"/>
          </p:cNvPicPr>
          <p:nvPr/>
        </p:nvPicPr>
        <p:blipFill>
          <a:blip r:embed="rId2"/>
          <a:stretch>
            <a:fillRect/>
          </a:stretch>
        </p:blipFill>
        <p:spPr>
          <a:xfrm>
            <a:off x="2094439" y="0"/>
            <a:ext cx="8003121" cy="6858000"/>
          </a:xfrm>
          <a:prstGeom prst="rect">
            <a:avLst/>
          </a:prstGeom>
        </p:spPr>
      </p:pic>
    </p:spTree>
    <p:extLst>
      <p:ext uri="{BB962C8B-B14F-4D97-AF65-F5344CB8AC3E}">
        <p14:creationId xmlns:p14="http://schemas.microsoft.com/office/powerpoint/2010/main" val="3987561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square with dots and numbers&#10;&#10;Description automatically generated with medium confidence">
            <a:extLst>
              <a:ext uri="{FF2B5EF4-FFF2-40B4-BE49-F238E27FC236}">
                <a16:creationId xmlns:a16="http://schemas.microsoft.com/office/drawing/2014/main" id="{A971FC5B-2F4E-4286-F921-AF3121C3D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17663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square with dots and numbers&#10;&#10;Description automatically generated with medium confidence">
            <a:extLst>
              <a:ext uri="{FF2B5EF4-FFF2-40B4-BE49-F238E27FC236}">
                <a16:creationId xmlns:a16="http://schemas.microsoft.com/office/drawing/2014/main" id="{A971FC5B-2F4E-4286-F921-AF3121C3D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pic>
        <p:nvPicPr>
          <p:cNvPr id="3" name="Picture 2" descr="A white square with black dots and numbers&#10;&#10;Description automatically generated with medium confidence">
            <a:extLst>
              <a:ext uri="{FF2B5EF4-FFF2-40B4-BE49-F238E27FC236}">
                <a16:creationId xmlns:a16="http://schemas.microsoft.com/office/drawing/2014/main" id="{AF49BD4B-6719-DC87-6158-2FEEA5A0F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4" name="TextBox 3">
            <a:extLst>
              <a:ext uri="{FF2B5EF4-FFF2-40B4-BE49-F238E27FC236}">
                <a16:creationId xmlns:a16="http://schemas.microsoft.com/office/drawing/2014/main" id="{B0DB1160-F6EE-D20F-E886-A1F8A7FD8154}"/>
              </a:ext>
            </a:extLst>
          </p:cNvPr>
          <p:cNvSpPr txBox="1"/>
          <p:nvPr/>
        </p:nvSpPr>
        <p:spPr>
          <a:xfrm flipH="1">
            <a:off x="796954" y="910626"/>
            <a:ext cx="3721779" cy="369332"/>
          </a:xfrm>
          <a:prstGeom prst="rect">
            <a:avLst/>
          </a:prstGeom>
          <a:solidFill>
            <a:schemeClr val="bg1"/>
          </a:solidFill>
        </p:spPr>
        <p:txBody>
          <a:bodyPr wrap="square" rtlCol="0">
            <a:spAutoFit/>
          </a:bodyPr>
          <a:lstStyle/>
          <a:p>
            <a:r>
              <a:rPr lang="nl-NL" sz="1800" dirty="0"/>
              <a:t>“</a:t>
            </a:r>
            <a:r>
              <a:rPr lang="nl-NL" sz="1800" dirty="0" err="1"/>
              <a:t>That</a:t>
            </a:r>
            <a:r>
              <a:rPr lang="nl-NL" sz="1800" dirty="0"/>
              <a:t> </a:t>
            </a:r>
            <a:r>
              <a:rPr lang="nl-NL" sz="1800" dirty="0" err="1"/>
              <a:t>bird</a:t>
            </a:r>
            <a:r>
              <a:rPr lang="nl-NL" sz="1800" dirty="0"/>
              <a:t> is </a:t>
            </a:r>
            <a:r>
              <a:rPr lang="nl-NL" sz="1800" dirty="0" err="1"/>
              <a:t>crane</a:t>
            </a:r>
            <a:r>
              <a:rPr lang="nl-NL" sz="1800" dirty="0"/>
              <a:t>.”</a:t>
            </a:r>
          </a:p>
        </p:txBody>
      </p:sp>
      <p:pic>
        <p:nvPicPr>
          <p:cNvPr id="1026" name="Picture 2" descr="Crane (bird) - Wikipedia">
            <a:extLst>
              <a:ext uri="{FF2B5EF4-FFF2-40B4-BE49-F238E27FC236}">
                <a16:creationId xmlns:a16="http://schemas.microsoft.com/office/drawing/2014/main" id="{009F1153-1CA5-1C47-7520-3D688019F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58" y="1714500"/>
            <a:ext cx="2569369" cy="3429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B6E553-5A01-F9A7-E155-6FCABC957443}"/>
                  </a:ext>
                </a:extLst>
              </p:cNvPr>
              <p:cNvSpPr txBox="1"/>
              <p:nvPr/>
            </p:nvSpPr>
            <p:spPr>
              <a:xfrm>
                <a:off x="9697673" y="2613170"/>
                <a:ext cx="374911" cy="68037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nl-NL" sz="1200" i="1" smtClean="0">
                              <a:latin typeface="Cambria Math" panose="02040503050406030204" pitchFamily="18" charset="0"/>
                            </a:rPr>
                          </m:ctrlPr>
                        </m:dPr>
                        <m:e>
                          <m:eqArr>
                            <m:eqArrPr>
                              <m:ctrlPr>
                                <a:rPr lang="nl-NL" sz="1200" b="0" i="1" smtClean="0">
                                  <a:latin typeface="Cambria Math" panose="02040503050406030204" pitchFamily="18" charset="0"/>
                                </a:rPr>
                              </m:ctrlPr>
                            </m:eqArrPr>
                            <m:e>
                              <m:r>
                                <a:rPr lang="nl-NL" sz="1200" b="0" i="1" smtClean="0">
                                  <a:latin typeface="Cambria Math" panose="02040503050406030204" pitchFamily="18" charset="0"/>
                                </a:rPr>
                                <m:t>0</m:t>
                              </m:r>
                            </m:e>
                            <m:e>
                              <m:r>
                                <a:rPr lang="nl-NL" sz="1200" b="0" i="1" smtClean="0">
                                  <a:latin typeface="Cambria Math" panose="02040503050406030204" pitchFamily="18" charset="0"/>
                                </a:rPr>
                                <m:t>1</m:t>
                              </m:r>
                            </m:e>
                            <m:e>
                              <m:r>
                                <a:rPr lang="nl-NL" sz="1200" b="0" i="1" smtClean="0">
                                  <a:latin typeface="Cambria Math" panose="02040503050406030204" pitchFamily="18" charset="0"/>
                                </a:rPr>
                                <m:t>1.5</m:t>
                              </m:r>
                            </m:e>
                            <m:e>
                              <m:r>
                                <a:rPr lang="nl-NL" sz="1200" b="0" i="1" smtClean="0">
                                  <a:latin typeface="Cambria Math" panose="02040503050406030204" pitchFamily="18" charset="0"/>
                                </a:rPr>
                                <m:t>…</m:t>
                              </m:r>
                            </m:e>
                          </m:eqArr>
                        </m:e>
                      </m:d>
                    </m:oMath>
                  </m:oMathPara>
                </a14:m>
                <a:endParaRPr lang="nl-NL" sz="1200" dirty="0"/>
              </a:p>
            </p:txBody>
          </p:sp>
        </mc:Choice>
        <mc:Fallback xmlns="">
          <p:sp>
            <p:nvSpPr>
              <p:cNvPr id="6" name="TextBox 5">
                <a:extLst>
                  <a:ext uri="{FF2B5EF4-FFF2-40B4-BE49-F238E27FC236}">
                    <a16:creationId xmlns:a16="http://schemas.microsoft.com/office/drawing/2014/main" id="{06B6E553-5A01-F9A7-E155-6FCABC957443}"/>
                  </a:ext>
                </a:extLst>
              </p:cNvPr>
              <p:cNvSpPr txBox="1">
                <a:spLocks noRot="1" noChangeAspect="1" noMove="1" noResize="1" noEditPoints="1" noAdjustHandles="1" noChangeArrowheads="1" noChangeShapeType="1" noTextEdit="1"/>
              </p:cNvSpPr>
              <p:nvPr/>
            </p:nvSpPr>
            <p:spPr>
              <a:xfrm>
                <a:off x="9697673" y="2613170"/>
                <a:ext cx="374911" cy="680379"/>
              </a:xfrm>
              <a:prstGeom prst="rect">
                <a:avLst/>
              </a:prstGeom>
              <a:blipFill>
                <a:blip r:embed="rId5"/>
                <a:stretch>
                  <a:fillRect/>
                </a:stretch>
              </a:blipFill>
            </p:spPr>
            <p:txBody>
              <a:bodyPr/>
              <a:lstStyle/>
              <a:p>
                <a:r>
                  <a:rPr lang="nl-NL">
                    <a:noFill/>
                  </a:rPr>
                  <a:t> </a:t>
                </a:r>
              </a:p>
            </p:txBody>
          </p:sp>
        </mc:Fallback>
      </mc:AlternateContent>
      <p:sp>
        <p:nvSpPr>
          <p:cNvPr id="7" name="TextBox 6">
            <a:extLst>
              <a:ext uri="{FF2B5EF4-FFF2-40B4-BE49-F238E27FC236}">
                <a16:creationId xmlns:a16="http://schemas.microsoft.com/office/drawing/2014/main" id="{4F0634FA-8483-DD7A-4306-15869F701D6F}"/>
              </a:ext>
            </a:extLst>
          </p:cNvPr>
          <p:cNvSpPr txBox="1"/>
          <p:nvPr/>
        </p:nvSpPr>
        <p:spPr>
          <a:xfrm>
            <a:off x="9278223" y="4224727"/>
            <a:ext cx="2709396" cy="276999"/>
          </a:xfrm>
          <a:prstGeom prst="rect">
            <a:avLst/>
          </a:prstGeom>
          <a:solidFill>
            <a:schemeClr val="bg1"/>
          </a:solidFill>
        </p:spPr>
        <p:txBody>
          <a:bodyPr wrap="none" rtlCol="0">
            <a:spAutoFit/>
          </a:bodyPr>
          <a:lstStyle/>
          <a:p>
            <a:r>
              <a:rPr lang="nl-NL" sz="1200" dirty="0"/>
              <a:t>* </a:t>
            </a:r>
            <a:r>
              <a:rPr lang="nl-NL" sz="1200" dirty="0" err="1"/>
              <a:t>Normally</a:t>
            </a:r>
            <a:r>
              <a:rPr lang="nl-NL" sz="1200" dirty="0"/>
              <a:t> </a:t>
            </a:r>
            <a:r>
              <a:rPr lang="nl-NL" sz="1200" dirty="0" err="1"/>
              <a:t>scaled</a:t>
            </a:r>
            <a:r>
              <a:rPr lang="nl-NL" sz="1200" dirty="0"/>
              <a:t> </a:t>
            </a:r>
            <a:r>
              <a:rPr lang="nl-NL" sz="1200" dirty="0" err="1"/>
              <a:t>between</a:t>
            </a:r>
            <a:r>
              <a:rPr lang="nl-NL" sz="1200" dirty="0"/>
              <a:t> 0.0 … 1.0</a:t>
            </a:r>
          </a:p>
        </p:txBody>
      </p:sp>
    </p:spTree>
    <p:extLst>
      <p:ext uri="{BB962C8B-B14F-4D97-AF65-F5344CB8AC3E}">
        <p14:creationId xmlns:p14="http://schemas.microsoft.com/office/powerpoint/2010/main" val="109922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the Lifting Capacity of Your Rented Crane">
            <a:extLst>
              <a:ext uri="{FF2B5EF4-FFF2-40B4-BE49-F238E27FC236}">
                <a16:creationId xmlns:a16="http://schemas.microsoft.com/office/drawing/2014/main" id="{D72DAE62-5FCE-5B00-7513-FDA814EC0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03" y="2302357"/>
            <a:ext cx="3654939" cy="24370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white square with black dots and numbers&#10;&#10;Description automatically generated with medium confidence">
            <a:extLst>
              <a:ext uri="{FF2B5EF4-FFF2-40B4-BE49-F238E27FC236}">
                <a16:creationId xmlns:a16="http://schemas.microsoft.com/office/drawing/2014/main" id="{AF49BD4B-6719-DC87-6158-2FEEA5A0F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pic>
        <p:nvPicPr>
          <p:cNvPr id="7" name="Picture 6" descr="A white square with dots and numbers&#10;&#10;Description automatically generated with medium confidence">
            <a:extLst>
              <a:ext uri="{FF2B5EF4-FFF2-40B4-BE49-F238E27FC236}">
                <a16:creationId xmlns:a16="http://schemas.microsoft.com/office/drawing/2014/main" id="{976E439D-9517-5DAB-3D95-DE22E1B6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B6E553-5A01-F9A7-E155-6FCABC957443}"/>
                  </a:ext>
                </a:extLst>
              </p:cNvPr>
              <p:cNvSpPr txBox="1"/>
              <p:nvPr/>
            </p:nvSpPr>
            <p:spPr>
              <a:xfrm>
                <a:off x="9697673" y="2613170"/>
                <a:ext cx="288349" cy="68037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nl-NL" sz="1200" i="1" smtClean="0">
                              <a:latin typeface="Cambria Math" panose="02040503050406030204" pitchFamily="18" charset="0"/>
                            </a:rPr>
                          </m:ctrlPr>
                        </m:dPr>
                        <m:e>
                          <m:eqArr>
                            <m:eqArrPr>
                              <m:ctrlPr>
                                <a:rPr lang="nl-NL" sz="1200" b="0" i="1" smtClean="0">
                                  <a:latin typeface="Cambria Math" panose="02040503050406030204" pitchFamily="18" charset="0"/>
                                </a:rPr>
                              </m:ctrlPr>
                            </m:eqArrPr>
                            <m:e>
                              <m:r>
                                <a:rPr lang="nl-NL" sz="1200" b="0" i="1" smtClean="0">
                                  <a:latin typeface="Cambria Math" panose="02040503050406030204" pitchFamily="18" charset="0"/>
                                </a:rPr>
                                <m:t>1</m:t>
                              </m:r>
                            </m:e>
                            <m:e>
                              <m:r>
                                <a:rPr lang="nl-NL" sz="1200" b="0" i="1" smtClean="0">
                                  <a:latin typeface="Cambria Math" panose="02040503050406030204" pitchFamily="18" charset="0"/>
                                </a:rPr>
                                <m:t>6</m:t>
                              </m:r>
                            </m:e>
                            <m:e>
                              <m:r>
                                <a:rPr lang="nl-NL" sz="1200" b="0" i="1" smtClean="0">
                                  <a:latin typeface="Cambria Math" panose="02040503050406030204" pitchFamily="18" charset="0"/>
                                </a:rPr>
                                <m:t>8</m:t>
                              </m:r>
                            </m:e>
                            <m:e>
                              <m:r>
                                <a:rPr lang="nl-NL" sz="1200" b="0" i="1" smtClean="0">
                                  <a:latin typeface="Cambria Math" panose="02040503050406030204" pitchFamily="18" charset="0"/>
                                </a:rPr>
                                <m:t>…</m:t>
                              </m:r>
                            </m:e>
                          </m:eqArr>
                        </m:e>
                      </m:d>
                    </m:oMath>
                  </m:oMathPara>
                </a14:m>
                <a:endParaRPr lang="nl-NL" sz="1200" dirty="0"/>
              </a:p>
            </p:txBody>
          </p:sp>
        </mc:Choice>
        <mc:Fallback xmlns="">
          <p:sp>
            <p:nvSpPr>
              <p:cNvPr id="6" name="TextBox 5">
                <a:extLst>
                  <a:ext uri="{FF2B5EF4-FFF2-40B4-BE49-F238E27FC236}">
                    <a16:creationId xmlns:a16="http://schemas.microsoft.com/office/drawing/2014/main" id="{06B6E553-5A01-F9A7-E155-6FCABC957443}"/>
                  </a:ext>
                </a:extLst>
              </p:cNvPr>
              <p:cNvSpPr txBox="1">
                <a:spLocks noRot="1" noChangeAspect="1" noMove="1" noResize="1" noEditPoints="1" noAdjustHandles="1" noChangeArrowheads="1" noChangeShapeType="1" noTextEdit="1"/>
              </p:cNvSpPr>
              <p:nvPr/>
            </p:nvSpPr>
            <p:spPr>
              <a:xfrm>
                <a:off x="9697673" y="2613170"/>
                <a:ext cx="288349" cy="680379"/>
              </a:xfrm>
              <a:prstGeom prst="rect">
                <a:avLst/>
              </a:prstGeom>
              <a:blipFill>
                <a:blip r:embed="rId5"/>
                <a:stretch>
                  <a:fillRect/>
                </a:stretch>
              </a:blipFill>
            </p:spPr>
            <p:txBody>
              <a:bodyPr/>
              <a:lstStyle/>
              <a:p>
                <a:r>
                  <a:rPr lang="nl-NL">
                    <a:noFill/>
                  </a:rPr>
                  <a:t> </a:t>
                </a:r>
              </a:p>
            </p:txBody>
          </p:sp>
        </mc:Fallback>
      </mc:AlternateContent>
      <p:sp>
        <p:nvSpPr>
          <p:cNvPr id="4" name="TextBox 3">
            <a:extLst>
              <a:ext uri="{FF2B5EF4-FFF2-40B4-BE49-F238E27FC236}">
                <a16:creationId xmlns:a16="http://schemas.microsoft.com/office/drawing/2014/main" id="{B0DB1160-F6EE-D20F-E886-A1F8A7FD8154}"/>
              </a:ext>
            </a:extLst>
          </p:cNvPr>
          <p:cNvSpPr txBox="1"/>
          <p:nvPr/>
        </p:nvSpPr>
        <p:spPr>
          <a:xfrm flipH="1">
            <a:off x="442249" y="597181"/>
            <a:ext cx="4446165" cy="369332"/>
          </a:xfrm>
          <a:prstGeom prst="rect">
            <a:avLst/>
          </a:prstGeom>
          <a:solidFill>
            <a:schemeClr val="bg1"/>
          </a:solidFill>
        </p:spPr>
        <p:txBody>
          <a:bodyPr wrap="square" rtlCol="0">
            <a:spAutoFit/>
          </a:bodyPr>
          <a:lstStyle/>
          <a:p>
            <a:r>
              <a:rPr lang="nl-NL" sz="1800" dirty="0"/>
              <a:t>“</a:t>
            </a:r>
            <a:r>
              <a:rPr lang="en-US" sz="1800" dirty="0"/>
              <a:t>They had to use a crane to lift a object.</a:t>
            </a:r>
            <a:r>
              <a:rPr lang="nl-NL" sz="1800" dirty="0"/>
              <a:t>”</a:t>
            </a:r>
          </a:p>
        </p:txBody>
      </p:sp>
    </p:spTree>
    <p:extLst>
      <p:ext uri="{BB962C8B-B14F-4D97-AF65-F5344CB8AC3E}">
        <p14:creationId xmlns:p14="http://schemas.microsoft.com/office/powerpoint/2010/main" val="226654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F5258-DD51-7D92-6EA4-ECCA6A0DF82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1F1E6A-C310-D203-7A0A-9A9F477DD13E}"/>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522D9D06-E08F-3A4F-1BE5-58E827276652}"/>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5E52D804-57F6-2998-E63A-AA3C7239DFC0}"/>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7A246914-8E5B-7450-7957-E531EA4EB99E}"/>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pic>
        <p:nvPicPr>
          <p:cNvPr id="3074" name="Picture 2" descr="undefined">
            <a:extLst>
              <a:ext uri="{FF2B5EF4-FFF2-40B4-BE49-F238E27FC236}">
                <a16:creationId xmlns:a16="http://schemas.microsoft.com/office/drawing/2014/main" id="{9A74D625-8D6E-7602-8F70-5A080F7EF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712" y="2586329"/>
            <a:ext cx="5068475" cy="386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87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square with dots and numbers&#10;&#10;Description automatically generated with medium confidence">
            <a:extLst>
              <a:ext uri="{FF2B5EF4-FFF2-40B4-BE49-F238E27FC236}">
                <a16:creationId xmlns:a16="http://schemas.microsoft.com/office/drawing/2014/main" id="{976E439D-9517-5DAB-3D95-DE22E1B6C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pic>
        <p:nvPicPr>
          <p:cNvPr id="9" name="Picture 8" descr="A white square with dots and numbers&#10;&#10;Description automatically generated with medium confidence">
            <a:extLst>
              <a:ext uri="{FF2B5EF4-FFF2-40B4-BE49-F238E27FC236}">
                <a16:creationId xmlns:a16="http://schemas.microsoft.com/office/drawing/2014/main" id="{5C015AF5-6455-AE3A-7DA9-633D34BE2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B6E553-5A01-F9A7-E155-6FCABC957443}"/>
                  </a:ext>
                </a:extLst>
              </p:cNvPr>
              <p:cNvSpPr txBox="1"/>
              <p:nvPr/>
            </p:nvSpPr>
            <p:spPr>
              <a:xfrm>
                <a:off x="9697673" y="2613170"/>
                <a:ext cx="288348" cy="68037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nl-NL" sz="1200" i="1" smtClean="0">
                              <a:latin typeface="Cambria Math" panose="02040503050406030204" pitchFamily="18" charset="0"/>
                            </a:rPr>
                          </m:ctrlPr>
                        </m:dPr>
                        <m:e>
                          <m:eqArr>
                            <m:eqArrPr>
                              <m:ctrlPr>
                                <a:rPr lang="nl-NL" sz="1200" b="0" i="1" smtClean="0">
                                  <a:latin typeface="Cambria Math" panose="02040503050406030204" pitchFamily="18" charset="0"/>
                                </a:rPr>
                              </m:ctrlPr>
                            </m:eqArrPr>
                            <m:e>
                              <m:r>
                                <a:rPr lang="nl-NL" sz="1200" b="0" i="1" smtClean="0">
                                  <a:latin typeface="Cambria Math" panose="02040503050406030204" pitchFamily="18" charset="0"/>
                                </a:rPr>
                                <m:t>8</m:t>
                              </m:r>
                            </m:e>
                            <m:e>
                              <m:r>
                                <a:rPr lang="nl-NL" sz="1200" b="0" i="1" smtClean="0">
                                  <a:latin typeface="Cambria Math" panose="02040503050406030204" pitchFamily="18" charset="0"/>
                                </a:rPr>
                                <m:t>7</m:t>
                              </m:r>
                            </m:e>
                            <m:e>
                              <m:r>
                                <a:rPr lang="nl-NL" sz="1200" b="0" i="1" smtClean="0">
                                  <a:latin typeface="Cambria Math" panose="02040503050406030204" pitchFamily="18" charset="0"/>
                                </a:rPr>
                                <m:t>1</m:t>
                              </m:r>
                            </m:e>
                            <m:e>
                              <m:r>
                                <a:rPr lang="nl-NL" sz="1200" b="0" i="1" smtClean="0">
                                  <a:latin typeface="Cambria Math" panose="02040503050406030204" pitchFamily="18" charset="0"/>
                                </a:rPr>
                                <m:t>…</m:t>
                              </m:r>
                            </m:e>
                          </m:eqArr>
                        </m:e>
                      </m:d>
                    </m:oMath>
                  </m:oMathPara>
                </a14:m>
                <a:endParaRPr lang="nl-NL" sz="1200" dirty="0"/>
              </a:p>
            </p:txBody>
          </p:sp>
        </mc:Choice>
        <mc:Fallback xmlns="">
          <p:sp>
            <p:nvSpPr>
              <p:cNvPr id="6" name="TextBox 5">
                <a:extLst>
                  <a:ext uri="{FF2B5EF4-FFF2-40B4-BE49-F238E27FC236}">
                    <a16:creationId xmlns:a16="http://schemas.microsoft.com/office/drawing/2014/main" id="{06B6E553-5A01-F9A7-E155-6FCABC957443}"/>
                  </a:ext>
                </a:extLst>
              </p:cNvPr>
              <p:cNvSpPr txBox="1">
                <a:spLocks noRot="1" noChangeAspect="1" noMove="1" noResize="1" noEditPoints="1" noAdjustHandles="1" noChangeArrowheads="1" noChangeShapeType="1" noTextEdit="1"/>
              </p:cNvSpPr>
              <p:nvPr/>
            </p:nvSpPr>
            <p:spPr>
              <a:xfrm>
                <a:off x="9697673" y="2613170"/>
                <a:ext cx="288348" cy="680379"/>
              </a:xfrm>
              <a:prstGeom prst="rect">
                <a:avLst/>
              </a:prstGeom>
              <a:blipFill>
                <a:blip r:embed="rId4"/>
                <a:stretch>
                  <a:fillRect/>
                </a:stretch>
              </a:blipFill>
            </p:spPr>
            <p:txBody>
              <a:bodyPr/>
              <a:lstStyle/>
              <a:p>
                <a:r>
                  <a:rPr lang="nl-NL">
                    <a:noFill/>
                  </a:rPr>
                  <a:t> </a:t>
                </a:r>
              </a:p>
            </p:txBody>
          </p:sp>
        </mc:Fallback>
      </mc:AlternateContent>
      <p:sp>
        <p:nvSpPr>
          <p:cNvPr id="4" name="TextBox 3">
            <a:extLst>
              <a:ext uri="{FF2B5EF4-FFF2-40B4-BE49-F238E27FC236}">
                <a16:creationId xmlns:a16="http://schemas.microsoft.com/office/drawing/2014/main" id="{B0DB1160-F6EE-D20F-E886-A1F8A7FD8154}"/>
              </a:ext>
            </a:extLst>
          </p:cNvPr>
          <p:cNvSpPr txBox="1"/>
          <p:nvPr/>
        </p:nvSpPr>
        <p:spPr>
          <a:xfrm flipH="1">
            <a:off x="442248" y="597181"/>
            <a:ext cx="5052540" cy="369332"/>
          </a:xfrm>
          <a:prstGeom prst="rect">
            <a:avLst/>
          </a:prstGeom>
          <a:solidFill>
            <a:schemeClr val="bg1"/>
          </a:solidFill>
        </p:spPr>
        <p:txBody>
          <a:bodyPr wrap="square" rtlCol="0">
            <a:spAutoFit/>
          </a:bodyPr>
          <a:lstStyle/>
          <a:p>
            <a:r>
              <a:rPr lang="nl-NL" sz="1800" dirty="0"/>
              <a:t>“</a:t>
            </a:r>
            <a:r>
              <a:rPr lang="en-US" sz="1800" dirty="0"/>
              <a:t>She had to crane her neck to see the movie.</a:t>
            </a:r>
            <a:r>
              <a:rPr lang="nl-NL" sz="1800" dirty="0"/>
              <a:t>”</a:t>
            </a:r>
          </a:p>
        </p:txBody>
      </p:sp>
      <p:pic>
        <p:nvPicPr>
          <p:cNvPr id="13" name="Picture 12">
            <a:extLst>
              <a:ext uri="{FF2B5EF4-FFF2-40B4-BE49-F238E27FC236}">
                <a16:creationId xmlns:a16="http://schemas.microsoft.com/office/drawing/2014/main" id="{F6C3DD6C-CAD1-DB5C-3FFC-53A5E0B7333C}"/>
              </a:ext>
            </a:extLst>
          </p:cNvPr>
          <p:cNvPicPr>
            <a:picLocks noChangeAspect="1"/>
          </p:cNvPicPr>
          <p:nvPr/>
        </p:nvPicPr>
        <p:blipFill>
          <a:blip r:embed="rId5"/>
          <a:stretch>
            <a:fillRect/>
          </a:stretch>
        </p:blipFill>
        <p:spPr>
          <a:xfrm>
            <a:off x="311092" y="1493240"/>
            <a:ext cx="3186036" cy="2065367"/>
          </a:xfrm>
          <a:prstGeom prst="rect">
            <a:avLst/>
          </a:prstGeom>
        </p:spPr>
      </p:pic>
    </p:spTree>
    <p:extLst>
      <p:ext uri="{BB962C8B-B14F-4D97-AF65-F5344CB8AC3E}">
        <p14:creationId xmlns:p14="http://schemas.microsoft.com/office/powerpoint/2010/main" val="245242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creenshot-2023-09-24-at-5.43.04-PM">
            <a:extLst>
              <a:ext uri="{FF2B5EF4-FFF2-40B4-BE49-F238E27FC236}">
                <a16:creationId xmlns:a16="http://schemas.microsoft.com/office/drawing/2014/main" id="{2A7C7BE6-58EB-5C32-0DCB-4845038F5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3475"/>
            <a:ext cx="121920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4251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28B8D-D5F3-05E2-5482-8F9BA8AC185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FE37310-93E3-27E9-195A-A812FDED5F3D}"/>
              </a:ext>
            </a:extLst>
          </p:cNvPr>
          <p:cNvSpPr txBox="1">
            <a:spLocks/>
          </p:cNvSpPr>
          <p:nvPr/>
        </p:nvSpPr>
        <p:spPr>
          <a:xfrm>
            <a:off x="4283056" y="285880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LLM</a:t>
            </a:r>
            <a:endParaRPr lang="nl-NL" sz="4800" dirty="0">
              <a:latin typeface="Trade Gothic Inline" panose="020B0504030203020204" pitchFamily="34" charset="0"/>
            </a:endParaRPr>
          </a:p>
        </p:txBody>
      </p:sp>
    </p:spTree>
    <p:extLst>
      <p:ext uri="{BB962C8B-B14F-4D97-AF65-F5344CB8AC3E}">
        <p14:creationId xmlns:p14="http://schemas.microsoft.com/office/powerpoint/2010/main" val="1539274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3085E-BF8F-DA04-CB8F-602A921E55F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6D3A064-4A93-E2DA-8416-F039BB70EE50}"/>
              </a:ext>
            </a:extLst>
          </p:cNvPr>
          <p:cNvSpPr txBox="1">
            <a:spLocks/>
          </p:cNvSpPr>
          <p:nvPr/>
        </p:nvSpPr>
        <p:spPr>
          <a:xfrm>
            <a:off x="2470113" y="759319"/>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History</a:t>
            </a:r>
            <a:endParaRPr lang="nl-NL" sz="4800" dirty="0">
              <a:latin typeface="Trade Gothic Inline" panose="020B0504030203020204" pitchFamily="34" charset="0"/>
            </a:endParaRPr>
          </a:p>
        </p:txBody>
      </p:sp>
      <p:sp>
        <p:nvSpPr>
          <p:cNvPr id="7" name="Title 1">
            <a:extLst>
              <a:ext uri="{FF2B5EF4-FFF2-40B4-BE49-F238E27FC236}">
                <a16:creationId xmlns:a16="http://schemas.microsoft.com/office/drawing/2014/main" id="{6478283C-E512-6798-E0A5-AE2B1E631A1B}"/>
              </a:ext>
            </a:extLst>
          </p:cNvPr>
          <p:cNvSpPr txBox="1">
            <a:spLocks/>
          </p:cNvSpPr>
          <p:nvPr/>
        </p:nvSpPr>
        <p:spPr>
          <a:xfrm>
            <a:off x="1126135" y="366651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LLM</a:t>
            </a:r>
            <a:endParaRPr lang="nl-NL" sz="4800" dirty="0">
              <a:latin typeface="Trade Gothic Inline" panose="020B0504030203020204" pitchFamily="34" charset="0"/>
            </a:endParaRPr>
          </a:p>
        </p:txBody>
      </p:sp>
      <p:sp>
        <p:nvSpPr>
          <p:cNvPr id="10" name="Title 1">
            <a:extLst>
              <a:ext uri="{FF2B5EF4-FFF2-40B4-BE49-F238E27FC236}">
                <a16:creationId xmlns:a16="http://schemas.microsoft.com/office/drawing/2014/main" id="{BB69654B-4509-0317-B3AA-6532573D25F6}"/>
              </a:ext>
            </a:extLst>
          </p:cNvPr>
          <p:cNvSpPr txBox="1">
            <a:spLocks/>
          </p:cNvSpPr>
          <p:nvPr/>
        </p:nvSpPr>
        <p:spPr>
          <a:xfrm>
            <a:off x="6161425" y="1625202"/>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Overview</a:t>
            </a:r>
            <a:endParaRPr lang="nl-NL" sz="4800" dirty="0">
              <a:latin typeface="Trade Gothic Inline" panose="020B0504030203020204" pitchFamily="34" charset="0"/>
            </a:endParaRPr>
          </a:p>
        </p:txBody>
      </p:sp>
      <p:sp>
        <p:nvSpPr>
          <p:cNvPr id="11" name="Title 1">
            <a:extLst>
              <a:ext uri="{FF2B5EF4-FFF2-40B4-BE49-F238E27FC236}">
                <a16:creationId xmlns:a16="http://schemas.microsoft.com/office/drawing/2014/main" id="{041F3238-945D-4685-91A7-3B937C0E38E0}"/>
              </a:ext>
            </a:extLst>
          </p:cNvPr>
          <p:cNvSpPr txBox="1">
            <a:spLocks/>
          </p:cNvSpPr>
          <p:nvPr/>
        </p:nvSpPr>
        <p:spPr>
          <a:xfrm>
            <a:off x="3786009" y="5112500"/>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Reinforcement learning</a:t>
            </a:r>
            <a:endParaRPr lang="nl-NL" sz="3600" dirty="0">
              <a:latin typeface="Trade Gothic Inline" panose="020B0504030203020204" pitchFamily="34" charset="0"/>
            </a:endParaRPr>
          </a:p>
        </p:txBody>
      </p:sp>
      <p:sp>
        <p:nvSpPr>
          <p:cNvPr id="12" name="Title 1">
            <a:extLst>
              <a:ext uri="{FF2B5EF4-FFF2-40B4-BE49-F238E27FC236}">
                <a16:creationId xmlns:a16="http://schemas.microsoft.com/office/drawing/2014/main" id="{A64D9CDE-81D0-E51A-4EEA-175EBA709F18}"/>
              </a:ext>
            </a:extLst>
          </p:cNvPr>
          <p:cNvSpPr txBox="1">
            <a:spLocks/>
          </p:cNvSpPr>
          <p:nvPr/>
        </p:nvSpPr>
        <p:spPr>
          <a:xfrm>
            <a:off x="7649497" y="3071187"/>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Classical methods</a:t>
            </a:r>
          </a:p>
        </p:txBody>
      </p:sp>
      <p:sp>
        <p:nvSpPr>
          <p:cNvPr id="15" name="Title 1">
            <a:extLst>
              <a:ext uri="{FF2B5EF4-FFF2-40B4-BE49-F238E27FC236}">
                <a16:creationId xmlns:a16="http://schemas.microsoft.com/office/drawing/2014/main" id="{8EB48565-EC61-AFED-660C-BAB36F32F39A}"/>
              </a:ext>
            </a:extLst>
          </p:cNvPr>
          <p:cNvSpPr>
            <a:spLocks noGrp="1"/>
          </p:cNvSpPr>
          <p:nvPr>
            <p:ph type="ctrTitle"/>
          </p:nvPr>
        </p:nvSpPr>
        <p:spPr>
          <a:xfrm>
            <a:off x="-1209368" y="-343529"/>
            <a:ext cx="7305368" cy="1140389"/>
          </a:xfrm>
        </p:spPr>
        <p:txBody>
          <a:bodyPr>
            <a:normAutofit/>
          </a:bodyPr>
          <a:lstStyle/>
          <a:p>
            <a:r>
              <a:rPr lang="en-US" sz="3600" dirty="0">
                <a:latin typeface="Trade Gothic Inline" panose="020B0504030203020204" pitchFamily="34" charset="0"/>
              </a:rPr>
              <a:t>Machine learning</a:t>
            </a:r>
            <a:endParaRPr lang="nl-NL" sz="3600" dirty="0">
              <a:latin typeface="Trade Gothic Inline" panose="020B0504030203020204" pitchFamily="34" charset="0"/>
            </a:endParaRPr>
          </a:p>
        </p:txBody>
      </p:sp>
      <p:sp>
        <p:nvSpPr>
          <p:cNvPr id="16" name="Title 1">
            <a:extLst>
              <a:ext uri="{FF2B5EF4-FFF2-40B4-BE49-F238E27FC236}">
                <a16:creationId xmlns:a16="http://schemas.microsoft.com/office/drawing/2014/main" id="{3F13ADF0-DD45-BFCE-550F-278CD6846AA4}"/>
              </a:ext>
            </a:extLst>
          </p:cNvPr>
          <p:cNvSpPr txBox="1">
            <a:spLocks/>
          </p:cNvSpPr>
          <p:nvPr/>
        </p:nvSpPr>
        <p:spPr>
          <a:xfrm>
            <a:off x="734610" y="2765591"/>
            <a:ext cx="3051399" cy="9384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NN</a:t>
            </a:r>
            <a:endParaRPr lang="nl-NL" sz="4800" dirty="0">
              <a:latin typeface="Trade Gothic Inline" panose="020B0504030203020204" pitchFamily="34" charset="0"/>
            </a:endParaRPr>
          </a:p>
        </p:txBody>
      </p:sp>
      <p:sp>
        <p:nvSpPr>
          <p:cNvPr id="3" name="Title 1">
            <a:extLst>
              <a:ext uri="{FF2B5EF4-FFF2-40B4-BE49-F238E27FC236}">
                <a16:creationId xmlns:a16="http://schemas.microsoft.com/office/drawing/2014/main" id="{372A5E50-CA3F-1793-DEF6-653C8B37B389}"/>
              </a:ext>
            </a:extLst>
          </p:cNvPr>
          <p:cNvSpPr txBox="1">
            <a:spLocks/>
          </p:cNvSpPr>
          <p:nvPr/>
        </p:nvSpPr>
        <p:spPr>
          <a:xfrm>
            <a:off x="7974368" y="5425674"/>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Edge AI</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200860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B6E1D-7D7D-7FB0-827A-03C4940B541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4CEEF966-F9DB-0DB1-4FE6-9F6597089DD4}"/>
              </a:ext>
            </a:extLst>
          </p:cNvPr>
          <p:cNvSpPr txBox="1">
            <a:spLocks/>
          </p:cNvSpPr>
          <p:nvPr/>
        </p:nvSpPr>
        <p:spPr>
          <a:xfrm>
            <a:off x="4103375" y="2858805"/>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Reinforcement learning</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534121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9F6394-CF8A-FD8A-6974-B81945B2A4A7}"/>
              </a:ext>
            </a:extLst>
          </p:cNvPr>
          <p:cNvSpPr>
            <a:spLocks noGrp="1"/>
          </p:cNvSpPr>
          <p:nvPr>
            <p:ph type="title"/>
          </p:nvPr>
        </p:nvSpPr>
        <p:spPr>
          <a:xfrm>
            <a:off x="623888" y="506413"/>
            <a:ext cx="8229600" cy="579437"/>
          </a:xfrm>
        </p:spPr>
        <p:txBody>
          <a:bodyPr>
            <a:normAutofit fontScale="90000"/>
          </a:bodyPr>
          <a:lstStyle/>
          <a:p>
            <a:r>
              <a:rPr lang="en-US" dirty="0"/>
              <a:t>Reinforcement learning</a:t>
            </a:r>
            <a:endParaRPr lang="nl-NL" dirty="0"/>
          </a:p>
        </p:txBody>
      </p:sp>
      <p:sp>
        <p:nvSpPr>
          <p:cNvPr id="9" name="Content Placeholder 2">
            <a:extLst>
              <a:ext uri="{FF2B5EF4-FFF2-40B4-BE49-F238E27FC236}">
                <a16:creationId xmlns:a16="http://schemas.microsoft.com/office/drawing/2014/main" id="{985E8299-76BA-8B1F-8751-CFD794092209}"/>
              </a:ext>
            </a:extLst>
          </p:cNvPr>
          <p:cNvSpPr>
            <a:spLocks noGrp="1"/>
          </p:cNvSpPr>
          <p:nvPr>
            <p:ph idx="1"/>
          </p:nvPr>
        </p:nvSpPr>
        <p:spPr>
          <a:xfrm>
            <a:off x="623888" y="1354976"/>
            <a:ext cx="10509250" cy="1040285"/>
          </a:xfrm>
        </p:spPr>
        <p:txBody>
          <a:bodyPr/>
          <a:lstStyle/>
          <a:p>
            <a:r>
              <a:rPr lang="en-US" dirty="0"/>
              <a:t>We do not have the ‘labels’</a:t>
            </a:r>
          </a:p>
          <a:p>
            <a:r>
              <a:rPr lang="en-US" dirty="0"/>
              <a:t>We don’t know the correct output for each input…..</a:t>
            </a:r>
          </a:p>
        </p:txBody>
      </p:sp>
      <p:pic>
        <p:nvPicPr>
          <p:cNvPr id="2050" name="Picture 2" descr="Man Thinking - Free people icons">
            <a:extLst>
              <a:ext uri="{FF2B5EF4-FFF2-40B4-BE49-F238E27FC236}">
                <a16:creationId xmlns:a16="http://schemas.microsoft.com/office/drawing/2014/main" id="{599EFFE3-2DD5-500E-97D2-A131322C8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946918"/>
            <a:ext cx="2920482" cy="292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18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endParaRPr lang="nl-NL" dirty="0"/>
          </a:p>
        </p:txBody>
      </p:sp>
      <p:sp>
        <p:nvSpPr>
          <p:cNvPr id="3" name="Content Placeholder 2"/>
          <p:cNvSpPr>
            <a:spLocks noGrp="1"/>
          </p:cNvSpPr>
          <p:nvPr>
            <p:ph idx="1"/>
          </p:nvPr>
        </p:nvSpPr>
        <p:spPr>
          <a:xfrm>
            <a:off x="623888" y="1296785"/>
            <a:ext cx="10509250" cy="999673"/>
          </a:xfrm>
        </p:spPr>
        <p:txBody>
          <a:bodyPr/>
          <a:lstStyle/>
          <a:p>
            <a:r>
              <a:rPr lang="en-US" dirty="0"/>
              <a:t>Example: learn how to catch a ball using a video camera image</a:t>
            </a:r>
            <a:endParaRPr lang="nl-NL" dirty="0"/>
          </a:p>
        </p:txBody>
      </p:sp>
      <p:pic>
        <p:nvPicPr>
          <p:cNvPr id="4" name="goalkeeper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30513" y="1972262"/>
            <a:ext cx="6096000" cy="4572000"/>
          </a:xfrm>
          <a:prstGeom prst="rect">
            <a:avLst/>
          </a:prstGeom>
        </p:spPr>
      </p:pic>
    </p:spTree>
    <p:extLst>
      <p:ext uri="{BB962C8B-B14F-4D97-AF65-F5344CB8AC3E}">
        <p14:creationId xmlns:p14="http://schemas.microsoft.com/office/powerpoint/2010/main" val="23305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endParaRPr lang="nl-NL" dirty="0"/>
          </a:p>
        </p:txBody>
      </p:sp>
      <p:pic>
        <p:nvPicPr>
          <p:cNvPr id="8" name="Online Media 7" title="Learning to Walk in the Real World in 1 Hour (No Simulator)">
            <a:hlinkClick r:id="" action="ppaction://media"/>
            <a:extLst>
              <a:ext uri="{FF2B5EF4-FFF2-40B4-BE49-F238E27FC236}">
                <a16:creationId xmlns:a16="http://schemas.microsoft.com/office/drawing/2014/main" id="{63359C25-F781-2FDE-2EDD-4CBBC84532FE}"/>
              </a:ext>
            </a:extLst>
          </p:cNvPr>
          <p:cNvPicPr>
            <a:picLocks noRot="1" noChangeAspect="1"/>
          </p:cNvPicPr>
          <p:nvPr>
            <a:videoFile r:link="rId1"/>
          </p:nvPr>
        </p:nvPicPr>
        <p:blipFill>
          <a:blip r:embed="rId3"/>
          <a:stretch>
            <a:fillRect/>
          </a:stretch>
        </p:blipFill>
        <p:spPr>
          <a:xfrm>
            <a:off x="2510638" y="1431721"/>
            <a:ext cx="6843086" cy="5132315"/>
          </a:xfrm>
          <a:prstGeom prst="rect">
            <a:avLst/>
          </a:prstGeom>
        </p:spPr>
      </p:pic>
    </p:spTree>
    <p:extLst>
      <p:ext uri="{BB962C8B-B14F-4D97-AF65-F5344CB8AC3E}">
        <p14:creationId xmlns:p14="http://schemas.microsoft.com/office/powerpoint/2010/main" val="366774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endParaRPr lang="nl-NL" dirty="0"/>
          </a:p>
        </p:txBody>
      </p:sp>
      <p:sp>
        <p:nvSpPr>
          <p:cNvPr id="3" name="Content Placeholder 2"/>
          <p:cNvSpPr>
            <a:spLocks noGrp="1"/>
          </p:cNvSpPr>
          <p:nvPr>
            <p:ph idx="1"/>
          </p:nvPr>
        </p:nvSpPr>
        <p:spPr>
          <a:xfrm>
            <a:off x="623888" y="1354976"/>
            <a:ext cx="10509250" cy="5269135"/>
          </a:xfrm>
        </p:spPr>
        <p:txBody>
          <a:bodyPr/>
          <a:lstStyle/>
          <a:p>
            <a:r>
              <a:rPr lang="en-US" dirty="0"/>
              <a:t>A technique to learn which </a:t>
            </a:r>
            <a:r>
              <a:rPr lang="en-US" i="1" dirty="0"/>
              <a:t>action</a:t>
            </a:r>
            <a:r>
              <a:rPr lang="en-US" dirty="0"/>
              <a:t> to take in a particular situation (</a:t>
            </a:r>
            <a:r>
              <a:rPr lang="en-US" i="1" dirty="0"/>
              <a:t>state</a:t>
            </a:r>
            <a:r>
              <a:rPr lang="en-US" dirty="0"/>
              <a:t>)</a:t>
            </a:r>
          </a:p>
          <a:p>
            <a:r>
              <a:rPr lang="en-US" dirty="0"/>
              <a:t>Useful for applications like</a:t>
            </a:r>
          </a:p>
          <a:p>
            <a:pPr lvl="1"/>
            <a:r>
              <a:rPr lang="en-US" dirty="0"/>
              <a:t>Games</a:t>
            </a:r>
          </a:p>
          <a:p>
            <a:pPr lvl="1"/>
            <a:r>
              <a:rPr lang="en-US" dirty="0"/>
              <a:t>Robotics</a:t>
            </a:r>
          </a:p>
          <a:p>
            <a:pPr lvl="1"/>
            <a:r>
              <a:rPr lang="en-US" dirty="0"/>
              <a:t>Traffic control</a:t>
            </a:r>
          </a:p>
          <a:p>
            <a:pPr lvl="1"/>
            <a:r>
              <a:rPr lang="en-US" dirty="0"/>
              <a:t>And anywhere else where</a:t>
            </a:r>
            <a:br>
              <a:rPr lang="en-US" dirty="0"/>
            </a:br>
            <a:r>
              <a:rPr lang="en-US" dirty="0"/>
              <a:t>decisions need to be made</a:t>
            </a:r>
          </a:p>
          <a:p>
            <a:r>
              <a:rPr lang="en-US" dirty="0"/>
              <a:t>Requires lots of experimentation</a:t>
            </a:r>
          </a:p>
          <a:p>
            <a:pPr lvl="1"/>
            <a:r>
              <a:rPr lang="en-US" dirty="0"/>
              <a:t>Either in a safe environment</a:t>
            </a:r>
          </a:p>
          <a:p>
            <a:pPr lvl="1"/>
            <a:r>
              <a:rPr lang="en-US" dirty="0"/>
              <a:t>Or in a simulated environment</a:t>
            </a:r>
            <a:endParaRPr lang="nl-NL" dirty="0"/>
          </a:p>
        </p:txBody>
      </p:sp>
      <p:pic>
        <p:nvPicPr>
          <p:cNvPr id="6146" name="Picture 2" descr="Image result for walking ro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1868" y="2517323"/>
            <a:ext cx="5322695" cy="299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6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endParaRPr lang="nl-NL" dirty="0"/>
          </a:p>
        </p:txBody>
      </p:sp>
      <p:sp>
        <p:nvSpPr>
          <p:cNvPr id="3" name="Content Placeholder 2"/>
          <p:cNvSpPr>
            <a:spLocks noGrp="1"/>
          </p:cNvSpPr>
          <p:nvPr>
            <p:ph idx="1"/>
          </p:nvPr>
        </p:nvSpPr>
        <p:spPr>
          <a:xfrm>
            <a:off x="623888" y="1773238"/>
            <a:ext cx="10509250" cy="4487382"/>
          </a:xfrm>
        </p:spPr>
        <p:txBody>
          <a:bodyPr/>
          <a:lstStyle/>
          <a:p>
            <a:r>
              <a:rPr lang="en-US" dirty="0"/>
              <a:t>Reinforcement learning does not fall in the realm of supervised or unsupervised learning</a:t>
            </a:r>
          </a:p>
          <a:p>
            <a:endParaRPr lang="en-US" dirty="0"/>
          </a:p>
          <a:p>
            <a:endParaRPr lang="en-US" dirty="0"/>
          </a:p>
          <a:p>
            <a:endParaRPr lang="en-US" dirty="0"/>
          </a:p>
          <a:p>
            <a:endParaRPr lang="en-US" dirty="0"/>
          </a:p>
          <a:p>
            <a:endParaRPr lang="en-US" dirty="0"/>
          </a:p>
          <a:p>
            <a:r>
              <a:rPr lang="en-US" dirty="0"/>
              <a:t>Instead of knowing the right answers, we only get an indication (a “reward”) of how well we are doing</a:t>
            </a:r>
            <a:endParaRPr lang="nl-NL" dirty="0"/>
          </a:p>
        </p:txBody>
      </p:sp>
      <p:pic>
        <p:nvPicPr>
          <p:cNvPr id="4" name="Picture 3"/>
          <p:cNvPicPr>
            <a:picLocks noChangeAspect="1"/>
          </p:cNvPicPr>
          <p:nvPr/>
        </p:nvPicPr>
        <p:blipFill>
          <a:blip r:embed="rId2"/>
          <a:stretch>
            <a:fillRect/>
          </a:stretch>
        </p:blipFill>
        <p:spPr>
          <a:xfrm>
            <a:off x="915469" y="3142210"/>
            <a:ext cx="9916510" cy="1716319"/>
          </a:xfrm>
          <a:prstGeom prst="rect">
            <a:avLst/>
          </a:prstGeom>
        </p:spPr>
      </p:pic>
    </p:spTree>
    <p:extLst>
      <p:ext uri="{BB962C8B-B14F-4D97-AF65-F5344CB8AC3E}">
        <p14:creationId xmlns:p14="http://schemas.microsoft.com/office/powerpoint/2010/main" val="214152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8A619-EED9-EF08-B41B-E5D038A4A7B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0317D57-E4CC-AFEC-B926-0D7E07F98BB6}"/>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ABA440C1-7C91-C3DE-36B0-CB9678473540}"/>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CEBD343C-3800-4C95-D936-5E75EDBEFD44}"/>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C4D14178-0D52-CF62-9BA5-DCA55F32443B}"/>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3B67690E-09F4-83F9-D8BD-5AADEA7A17AA}"/>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pic>
        <p:nvPicPr>
          <p:cNvPr id="6" name="Picture 2" descr="black and white photo of seven smiling men, sitting on a lawn in front of a tree and a white school building with many windows.">
            <a:extLst>
              <a:ext uri="{FF2B5EF4-FFF2-40B4-BE49-F238E27FC236}">
                <a16:creationId xmlns:a16="http://schemas.microsoft.com/office/drawing/2014/main" id="{A23DD642-4E9D-5BEB-E5EC-F6DC85652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720" y="2397052"/>
            <a:ext cx="6257823" cy="43441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B28D09C-FD64-3D22-3F3B-EBD36D3440EF}"/>
              </a:ext>
            </a:extLst>
          </p:cNvPr>
          <p:cNvPicPr>
            <a:picLocks noChangeAspect="1"/>
          </p:cNvPicPr>
          <p:nvPr/>
        </p:nvPicPr>
        <p:blipFill>
          <a:blip r:embed="rId3"/>
          <a:stretch>
            <a:fillRect/>
          </a:stretch>
        </p:blipFill>
        <p:spPr>
          <a:xfrm>
            <a:off x="3285978" y="6134738"/>
            <a:ext cx="7739305" cy="602194"/>
          </a:xfrm>
          <a:prstGeom prst="rect">
            <a:avLst/>
          </a:prstGeom>
        </p:spPr>
      </p:pic>
    </p:spTree>
    <p:extLst>
      <p:ext uri="{BB962C8B-B14F-4D97-AF65-F5344CB8AC3E}">
        <p14:creationId xmlns:p14="http://schemas.microsoft.com/office/powerpoint/2010/main" val="21513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52654" y="2006682"/>
            <a:ext cx="5945996" cy="2892466"/>
          </a:xfrm>
          <a:prstGeom prst="rect">
            <a:avLst/>
          </a:prstGeom>
        </p:spPr>
      </p:pic>
      <p:sp>
        <p:nvSpPr>
          <p:cNvPr id="2" name="Title 1"/>
          <p:cNvSpPr>
            <a:spLocks noGrp="1"/>
          </p:cNvSpPr>
          <p:nvPr>
            <p:ph type="title"/>
          </p:nvPr>
        </p:nvSpPr>
        <p:spPr/>
        <p:txBody>
          <a:bodyPr/>
          <a:lstStyle/>
          <a:p>
            <a:r>
              <a:rPr lang="en-US" dirty="0"/>
              <a:t>Reinforcement learning – The set-up</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3887" y="1305098"/>
                <a:ext cx="10797800" cy="5429179"/>
              </a:xfrm>
            </p:spPr>
            <p:txBody>
              <a:bodyPr/>
              <a:lstStyle/>
              <a:p>
                <a:r>
                  <a:rPr lang="en-US" dirty="0"/>
                  <a:t>Reinforcement learning always has three components</a:t>
                </a:r>
              </a:p>
              <a:p>
                <a:pPr lvl="1"/>
                <a:r>
                  <a:rPr lang="en-US" dirty="0"/>
                  <a:t>A controller (the agent):</a:t>
                </a:r>
                <a:br>
                  <a:rPr lang="en-US" dirty="0"/>
                </a:br>
                <a:r>
                  <a:rPr lang="en-US" dirty="0"/>
                  <a:t>It decides on an action </a:t>
                </a:r>
                <a14:m>
                  <m:oMath xmlns:m="http://schemas.openxmlformats.org/officeDocument/2006/math">
                    <m:r>
                      <a:rPr lang="en-US" i="1">
                        <a:latin typeface="Cambria Math" panose="02040503050406030204" pitchFamily="18" charset="0"/>
                      </a:rPr>
                      <m:t>𝑢</m:t>
                    </m:r>
                  </m:oMath>
                </a14:m>
                <a:endParaRPr lang="en-US" dirty="0"/>
              </a:p>
              <a:p>
                <a:pPr lvl="1"/>
                <a:r>
                  <a:rPr lang="en-US" dirty="0"/>
                  <a:t>A process: given a state</a:t>
                </a:r>
                <a:br>
                  <a:rPr lang="en-US" dirty="0"/>
                </a:br>
                <a14:m>
                  <m:oMath xmlns:m="http://schemas.openxmlformats.org/officeDocument/2006/math">
                    <m:r>
                      <a:rPr lang="en-US" b="0" i="1" smtClean="0">
                        <a:latin typeface="Cambria Math" panose="02040503050406030204" pitchFamily="18" charset="0"/>
                      </a:rPr>
                      <m:t>𝑥</m:t>
                    </m:r>
                  </m:oMath>
                </a14:m>
                <a:r>
                  <a:rPr lang="en-US" dirty="0"/>
                  <a:t> and an action </a:t>
                </a:r>
                <a14:m>
                  <m:oMath xmlns:m="http://schemas.openxmlformats.org/officeDocument/2006/math">
                    <m:r>
                      <a:rPr lang="en-US" b="0" i="1" smtClean="0">
                        <a:latin typeface="Cambria Math" panose="02040503050406030204" pitchFamily="18" charset="0"/>
                      </a:rPr>
                      <m:t>𝑢</m:t>
                    </m:r>
                  </m:oMath>
                </a14:m>
                <a:r>
                  <a:rPr lang="en-US" dirty="0"/>
                  <a:t> it deter-</a:t>
                </a:r>
                <a:br>
                  <a:rPr lang="en-US" dirty="0"/>
                </a:br>
                <a:r>
                  <a:rPr lang="en-US" dirty="0"/>
                  <a:t>mines a new state </a:t>
                </a:r>
                <a14:m>
                  <m:oMath xmlns:m="http://schemas.openxmlformats.org/officeDocument/2006/math">
                    <m:r>
                      <a:rPr lang="nl-NL" b="0" i="1" smtClean="0">
                        <a:latin typeface="Cambria Math" panose="02040503050406030204" pitchFamily="18" charset="0"/>
                      </a:rPr>
                      <m:t>𝑥</m:t>
                    </m:r>
                  </m:oMath>
                </a14:m>
                <a:endParaRPr lang="en-US" dirty="0"/>
              </a:p>
              <a:p>
                <a:pPr lvl="1"/>
                <a:r>
                  <a:rPr lang="en-US" dirty="0"/>
                  <a:t>A reward function: based</a:t>
                </a:r>
                <a:br>
                  <a:rPr lang="en-US" dirty="0"/>
                </a:br>
                <a:r>
                  <a:rPr lang="en-US" dirty="0"/>
                  <a:t>on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𝑢</m:t>
                    </m:r>
                  </m:oMath>
                </a14:m>
                <a:r>
                  <a:rPr lang="en-US" dirty="0"/>
                  <a:t> it gives a</a:t>
                </a:r>
                <a:br>
                  <a:rPr lang="en-US" dirty="0"/>
                </a:br>
                <a:r>
                  <a:rPr lang="en-US" dirty="0"/>
                  <a:t>reward </a:t>
                </a:r>
                <a14:m>
                  <m:oMath xmlns:m="http://schemas.openxmlformats.org/officeDocument/2006/math">
                    <m:r>
                      <a:rPr lang="en-US" i="1">
                        <a:latin typeface="Cambria Math" panose="02040503050406030204" pitchFamily="18" charset="0"/>
                      </a:rPr>
                      <m:t>𝑟</m:t>
                    </m:r>
                  </m:oMath>
                </a14:m>
                <a:r>
                  <a:rPr lang="en-US" dirty="0"/>
                  <a:t> to the controller</a:t>
                </a:r>
              </a:p>
              <a:p>
                <a:pPr lvl="1"/>
                <a:endParaRPr lang="en-US" dirty="0"/>
              </a:p>
              <a:p>
                <a:r>
                  <a:rPr lang="en-US" dirty="0"/>
                  <a:t>The main question: how do we set up the controller such that we maximize the sum of all the future rewards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r>
                      <a:rPr lang="en-US" b="0" i="1" smtClean="0">
                        <a:latin typeface="Cambria Math" panose="02040503050406030204" pitchFamily="18" charset="0"/>
                      </a:rPr>
                      <m:t>+ …</m:t>
                    </m:r>
                  </m:oMath>
                </a14:m>
                <a:r>
                  <a:rPr lang="nl-NL" dirty="0"/>
                  <a:t> ?</a:t>
                </a:r>
              </a:p>
              <a:p>
                <a:r>
                  <a:rPr lang="en-US" dirty="0"/>
                  <a:t>The solution is a “policy”</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3887" y="1305098"/>
                <a:ext cx="10797800" cy="5429179"/>
              </a:xfrm>
              <a:blipFill>
                <a:blip r:embed="rId3"/>
                <a:stretch>
                  <a:fillRect l="-1016" t="-1908"/>
                </a:stretch>
              </a:blipFill>
            </p:spPr>
            <p:txBody>
              <a:bodyPr/>
              <a:lstStyle/>
              <a:p>
                <a:r>
                  <a:rPr lang="nl-NL">
                    <a:noFill/>
                  </a:rPr>
                  <a:t> </a:t>
                </a:r>
              </a:p>
            </p:txBody>
          </p:sp>
        </mc:Fallback>
      </mc:AlternateContent>
    </p:spTree>
    <p:extLst>
      <p:ext uri="{BB962C8B-B14F-4D97-AF65-F5344CB8AC3E}">
        <p14:creationId xmlns:p14="http://schemas.microsoft.com/office/powerpoint/2010/main" val="220192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endParaRPr lang="nl-NL" dirty="0"/>
          </a:p>
        </p:txBody>
      </p:sp>
      <p:sp>
        <p:nvSpPr>
          <p:cNvPr id="3" name="Content Placeholder 2"/>
          <p:cNvSpPr>
            <a:spLocks noGrp="1"/>
          </p:cNvSpPr>
          <p:nvPr>
            <p:ph idx="1"/>
          </p:nvPr>
        </p:nvSpPr>
        <p:spPr>
          <a:xfrm>
            <a:off x="623888" y="1605287"/>
            <a:ext cx="11076700" cy="2868478"/>
          </a:xfrm>
        </p:spPr>
        <p:txBody>
          <a:bodyPr/>
          <a:lstStyle/>
          <a:p>
            <a:r>
              <a:rPr lang="en-US" dirty="0"/>
              <a:t>Reinforcement learning is notoriously difficult</a:t>
            </a:r>
          </a:p>
          <a:p>
            <a:pPr lvl="1"/>
            <a:r>
              <a:rPr lang="en-US" dirty="0"/>
              <a:t>Training instabilities, very sensitive to choice hyperparameters and random seeds…</a:t>
            </a:r>
          </a:p>
          <a:p>
            <a:pPr marL="0" indent="0">
              <a:buNone/>
            </a:pPr>
            <a:endParaRPr lang="en-US" dirty="0"/>
          </a:p>
          <a:p>
            <a:r>
              <a:rPr lang="en-US" i="1" dirty="0"/>
              <a:t>‘Supervised learning wants to work, Reinforcement learning must be forced to work’</a:t>
            </a:r>
            <a:r>
              <a:rPr lang="en-US" dirty="0"/>
              <a:t>, A </a:t>
            </a:r>
            <a:r>
              <a:rPr lang="en-US" dirty="0" err="1"/>
              <a:t>Karpathy</a:t>
            </a:r>
            <a:endParaRPr lang="nl-NL" dirty="0"/>
          </a:p>
        </p:txBody>
      </p:sp>
    </p:spTree>
    <p:extLst>
      <p:ext uri="{BB962C8B-B14F-4D97-AF65-F5344CB8AC3E}">
        <p14:creationId xmlns:p14="http://schemas.microsoft.com/office/powerpoint/2010/main" val="242256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F8101-EFCF-7050-3FDD-193654B9F81A}"/>
              </a:ext>
            </a:extLst>
          </p:cNvPr>
          <p:cNvSpPr>
            <a:spLocks noGrp="1"/>
          </p:cNvSpPr>
          <p:nvPr>
            <p:ph type="title"/>
          </p:nvPr>
        </p:nvSpPr>
        <p:spPr>
          <a:xfrm>
            <a:off x="623887" y="8632"/>
            <a:ext cx="9258343" cy="1077218"/>
          </a:xfrm>
        </p:spPr>
        <p:txBody>
          <a:bodyPr>
            <a:normAutofit fontScale="90000"/>
          </a:bodyPr>
          <a:lstStyle/>
          <a:p>
            <a:r>
              <a:rPr lang="nl-NL" dirty="0" err="1"/>
              <a:t>Reinforcement</a:t>
            </a:r>
            <a:r>
              <a:rPr lang="nl-NL" dirty="0"/>
              <a:t> </a:t>
            </a:r>
            <a:r>
              <a:rPr lang="nl-NL" dirty="0" err="1"/>
              <a:t>learning</a:t>
            </a:r>
            <a:r>
              <a:rPr lang="nl-NL" dirty="0"/>
              <a:t> – the </a:t>
            </a:r>
            <a:r>
              <a:rPr lang="nl-NL" dirty="0" err="1"/>
              <a:t>reward</a:t>
            </a:r>
            <a:r>
              <a:rPr lang="nl-NL" dirty="0"/>
              <a:t> </a:t>
            </a:r>
            <a:r>
              <a:rPr lang="nl-NL" dirty="0" err="1"/>
              <a:t>problem</a:t>
            </a:r>
            <a:endParaRPr lang="nl-NL" dirty="0"/>
          </a:p>
        </p:txBody>
      </p:sp>
      <p:sp>
        <p:nvSpPr>
          <p:cNvPr id="3" name="Content Placeholder 2">
            <a:extLst>
              <a:ext uri="{FF2B5EF4-FFF2-40B4-BE49-F238E27FC236}">
                <a16:creationId xmlns:a16="http://schemas.microsoft.com/office/drawing/2014/main" id="{A099B5E7-C840-0A2C-9F8E-D518C7495805}"/>
              </a:ext>
            </a:extLst>
          </p:cNvPr>
          <p:cNvSpPr>
            <a:spLocks noGrp="1"/>
          </p:cNvSpPr>
          <p:nvPr>
            <p:ph idx="1"/>
          </p:nvPr>
        </p:nvSpPr>
        <p:spPr>
          <a:xfrm>
            <a:off x="623888" y="1773238"/>
            <a:ext cx="10509250" cy="523220"/>
          </a:xfrm>
        </p:spPr>
        <p:txBody>
          <a:bodyPr/>
          <a:lstStyle/>
          <a:p>
            <a:r>
              <a:rPr lang="nl-NL" dirty="0" err="1"/>
              <a:t>Reward</a:t>
            </a:r>
            <a:endParaRPr lang="nl-NL" dirty="0"/>
          </a:p>
        </p:txBody>
      </p:sp>
      <p:sp>
        <p:nvSpPr>
          <p:cNvPr id="8" name="Arrow: Right 7">
            <a:extLst>
              <a:ext uri="{FF2B5EF4-FFF2-40B4-BE49-F238E27FC236}">
                <a16:creationId xmlns:a16="http://schemas.microsoft.com/office/drawing/2014/main" id="{39BC2256-E695-EC28-0802-03093CDB9675}"/>
              </a:ext>
            </a:extLst>
          </p:cNvPr>
          <p:cNvSpPr/>
          <p:nvPr/>
        </p:nvSpPr>
        <p:spPr bwMode="auto">
          <a:xfrm rot="7730931">
            <a:off x="5367132" y="2465139"/>
            <a:ext cx="643813" cy="15862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14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4DA11CC-6477-777C-494E-DAB74E2FA5EA}"/>
              </a:ext>
            </a:extLst>
          </p:cNvPr>
          <p:cNvSpPr txBox="1"/>
          <p:nvPr/>
        </p:nvSpPr>
        <p:spPr>
          <a:xfrm>
            <a:off x="5952728" y="1942713"/>
            <a:ext cx="3098992" cy="369332"/>
          </a:xfrm>
          <a:prstGeom prst="rect">
            <a:avLst/>
          </a:prstGeom>
          <a:solidFill>
            <a:schemeClr val="bg1"/>
          </a:solidFill>
        </p:spPr>
        <p:txBody>
          <a:bodyPr wrap="square" rtlCol="0">
            <a:spAutoFit/>
          </a:bodyPr>
          <a:lstStyle/>
          <a:p>
            <a:r>
              <a:rPr lang="nl-NL" sz="1800" dirty="0"/>
              <a:t>Is </a:t>
            </a:r>
            <a:r>
              <a:rPr lang="nl-NL" sz="1800" dirty="0" err="1"/>
              <a:t>this</a:t>
            </a:r>
            <a:r>
              <a:rPr lang="nl-NL" sz="1800" dirty="0"/>
              <a:t> a </a:t>
            </a:r>
            <a:r>
              <a:rPr lang="nl-NL" sz="1800" dirty="0" err="1"/>
              <a:t>good</a:t>
            </a:r>
            <a:r>
              <a:rPr lang="nl-NL" sz="1800" dirty="0"/>
              <a:t> move????</a:t>
            </a:r>
          </a:p>
        </p:txBody>
      </p:sp>
      <p:sp>
        <p:nvSpPr>
          <p:cNvPr id="10" name="TextBox 9">
            <a:extLst>
              <a:ext uri="{FF2B5EF4-FFF2-40B4-BE49-F238E27FC236}">
                <a16:creationId xmlns:a16="http://schemas.microsoft.com/office/drawing/2014/main" id="{DD862990-2A29-9E82-0412-2B8F4D676DF8}"/>
              </a:ext>
            </a:extLst>
          </p:cNvPr>
          <p:cNvSpPr txBox="1"/>
          <p:nvPr/>
        </p:nvSpPr>
        <p:spPr>
          <a:xfrm>
            <a:off x="7536565" y="3735188"/>
            <a:ext cx="4222431" cy="369332"/>
          </a:xfrm>
          <a:prstGeom prst="rect">
            <a:avLst/>
          </a:prstGeom>
          <a:solidFill>
            <a:schemeClr val="bg1"/>
          </a:solidFill>
        </p:spPr>
        <p:txBody>
          <a:bodyPr wrap="square" rtlCol="0">
            <a:spAutoFit/>
          </a:bodyPr>
          <a:lstStyle/>
          <a:p>
            <a:r>
              <a:rPr lang="nl-NL" sz="1800" dirty="0"/>
              <a:t>Depends on </a:t>
            </a:r>
            <a:r>
              <a:rPr lang="nl-NL" sz="1800" dirty="0" err="1"/>
              <a:t>all</a:t>
            </a:r>
            <a:r>
              <a:rPr lang="nl-NL" sz="1800" dirty="0"/>
              <a:t> the next moves!!!!</a:t>
            </a:r>
          </a:p>
        </p:txBody>
      </p:sp>
      <p:sp>
        <p:nvSpPr>
          <p:cNvPr id="11" name="TextBox 10">
            <a:extLst>
              <a:ext uri="{FF2B5EF4-FFF2-40B4-BE49-F238E27FC236}">
                <a16:creationId xmlns:a16="http://schemas.microsoft.com/office/drawing/2014/main" id="{C6229991-2B4B-1DFE-E47C-246EA89659F2}"/>
              </a:ext>
            </a:extLst>
          </p:cNvPr>
          <p:cNvSpPr txBox="1"/>
          <p:nvPr/>
        </p:nvSpPr>
        <p:spPr>
          <a:xfrm>
            <a:off x="7502224" y="4762782"/>
            <a:ext cx="4642851" cy="369332"/>
          </a:xfrm>
          <a:prstGeom prst="rect">
            <a:avLst/>
          </a:prstGeom>
          <a:solidFill>
            <a:schemeClr val="bg1"/>
          </a:solidFill>
        </p:spPr>
        <p:txBody>
          <a:bodyPr wrap="square" rtlCol="0">
            <a:spAutoFit/>
          </a:bodyPr>
          <a:lstStyle/>
          <a:p>
            <a:r>
              <a:rPr lang="nl-NL" sz="1800" dirty="0" err="1"/>
              <a:t>And</a:t>
            </a:r>
            <a:r>
              <a:rPr lang="nl-NL" sz="1800" dirty="0"/>
              <a:t> </a:t>
            </a:r>
            <a:r>
              <a:rPr lang="nl-NL" sz="1800" dirty="0" err="1"/>
              <a:t>there</a:t>
            </a:r>
            <a:r>
              <a:rPr lang="nl-NL" sz="1800" dirty="0"/>
              <a:t> are </a:t>
            </a:r>
            <a:r>
              <a:rPr lang="nl-NL" sz="1800" dirty="0" err="1"/>
              <a:t>almost</a:t>
            </a:r>
            <a:r>
              <a:rPr lang="nl-NL" sz="1800" dirty="0"/>
              <a:t> </a:t>
            </a:r>
            <a:r>
              <a:rPr lang="nl-NL" sz="1800" dirty="0" err="1"/>
              <a:t>infinite</a:t>
            </a:r>
            <a:r>
              <a:rPr lang="nl-NL" sz="1800" dirty="0"/>
              <a:t> next moves!!!!</a:t>
            </a:r>
          </a:p>
        </p:txBody>
      </p:sp>
      <p:sp>
        <p:nvSpPr>
          <p:cNvPr id="13" name="TextBox 12">
            <a:extLst>
              <a:ext uri="{FF2B5EF4-FFF2-40B4-BE49-F238E27FC236}">
                <a16:creationId xmlns:a16="http://schemas.microsoft.com/office/drawing/2014/main" id="{3E2FD1BB-ADD3-D825-44CC-CA2B8432BE3F}"/>
              </a:ext>
            </a:extLst>
          </p:cNvPr>
          <p:cNvSpPr txBox="1"/>
          <p:nvPr/>
        </p:nvSpPr>
        <p:spPr>
          <a:xfrm>
            <a:off x="10598737" y="5527663"/>
            <a:ext cx="1896858" cy="369332"/>
          </a:xfrm>
          <a:prstGeom prst="rect">
            <a:avLst/>
          </a:prstGeom>
          <a:solidFill>
            <a:schemeClr val="bg1"/>
          </a:solidFill>
        </p:spPr>
        <p:txBody>
          <a:bodyPr wrap="square" rtlCol="0">
            <a:spAutoFit/>
          </a:bodyPr>
          <a:lstStyle/>
          <a:p>
            <a:r>
              <a:rPr lang="nl-NL" sz="1800" dirty="0" err="1"/>
              <a:t>Also</a:t>
            </a:r>
            <a:r>
              <a:rPr lang="nl-NL" sz="1800" dirty="0"/>
              <a:t> </a:t>
            </a:r>
            <a:r>
              <a:rPr lang="nl-NL" sz="1800" dirty="0" err="1"/>
              <a:t>true</a:t>
            </a:r>
            <a:r>
              <a:rPr lang="nl-NL" sz="1800" dirty="0"/>
              <a:t>!</a:t>
            </a:r>
          </a:p>
        </p:txBody>
      </p:sp>
      <p:pic>
        <p:nvPicPr>
          <p:cNvPr id="4" name="Picture 2" descr="Boston Dynamics Robots Dance Better Than the Rest of Us ...">
            <a:extLst>
              <a:ext uri="{FF2B5EF4-FFF2-40B4-BE49-F238E27FC236}">
                <a16:creationId xmlns:a16="http://schemas.microsoft.com/office/drawing/2014/main" id="{73135152-CA60-67DE-0088-F5C9428BC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1143" y="5272673"/>
            <a:ext cx="2322393" cy="13934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DCB8528-9584-21C3-3903-51003F20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 y="3315660"/>
            <a:ext cx="6363414" cy="25855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A5A41E2-906C-790E-2D8E-C8BC969D7043}"/>
              </a:ext>
            </a:extLst>
          </p:cNvPr>
          <p:cNvSpPr/>
          <p:nvPr/>
        </p:nvSpPr>
        <p:spPr bwMode="auto">
          <a:xfrm>
            <a:off x="4901168" y="4060861"/>
            <a:ext cx="2103120" cy="9701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14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44EA3416-64BD-48BA-A848-72EBDDD59738}"/>
              </a:ext>
            </a:extLst>
          </p:cNvPr>
          <p:cNvSpPr/>
          <p:nvPr/>
        </p:nvSpPr>
        <p:spPr bwMode="auto">
          <a:xfrm>
            <a:off x="4368891" y="3638223"/>
            <a:ext cx="2103120" cy="9701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14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02FBC7B7-BAB5-FE40-2E02-D8D7322E8E96}"/>
              </a:ext>
            </a:extLst>
          </p:cNvPr>
          <p:cNvSpPr/>
          <p:nvPr/>
        </p:nvSpPr>
        <p:spPr bwMode="auto">
          <a:xfrm>
            <a:off x="4521291" y="3790623"/>
            <a:ext cx="2103120" cy="9701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14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7B019F28-CCB7-1875-F03A-1A198C250CDF}"/>
              </a:ext>
            </a:extLst>
          </p:cNvPr>
          <p:cNvSpPr/>
          <p:nvPr/>
        </p:nvSpPr>
        <p:spPr bwMode="auto">
          <a:xfrm>
            <a:off x="5922336" y="5016057"/>
            <a:ext cx="822437" cy="9701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nl-NL" sz="1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576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2CB1-D395-641B-F184-33BD1AB8AD22}"/>
              </a:ext>
            </a:extLst>
          </p:cNvPr>
          <p:cNvSpPr>
            <a:spLocks noGrp="1"/>
          </p:cNvSpPr>
          <p:nvPr>
            <p:ph type="title"/>
          </p:nvPr>
        </p:nvSpPr>
        <p:spPr/>
        <p:txBody>
          <a:bodyPr/>
          <a:lstStyle/>
          <a:p>
            <a:r>
              <a:rPr lang="nl-NL" dirty="0" err="1"/>
              <a:t>Reinforcement</a:t>
            </a:r>
            <a:r>
              <a:rPr lang="nl-NL" dirty="0"/>
              <a:t> </a:t>
            </a:r>
            <a:r>
              <a:rPr lang="nl-NL" dirty="0" err="1"/>
              <a:t>learning</a:t>
            </a:r>
            <a:endParaRPr lang="nl-NL" dirty="0"/>
          </a:p>
        </p:txBody>
      </p:sp>
      <p:sp>
        <p:nvSpPr>
          <p:cNvPr id="3" name="Content Placeholder 2">
            <a:extLst>
              <a:ext uri="{FF2B5EF4-FFF2-40B4-BE49-F238E27FC236}">
                <a16:creationId xmlns:a16="http://schemas.microsoft.com/office/drawing/2014/main" id="{62A0C584-8BD3-E8D6-BF30-F461BD8373EB}"/>
              </a:ext>
            </a:extLst>
          </p:cNvPr>
          <p:cNvSpPr>
            <a:spLocks noGrp="1"/>
          </p:cNvSpPr>
          <p:nvPr>
            <p:ph idx="1"/>
          </p:nvPr>
        </p:nvSpPr>
        <p:spPr>
          <a:xfrm>
            <a:off x="623888" y="1773238"/>
            <a:ext cx="10509250" cy="954107"/>
          </a:xfrm>
        </p:spPr>
        <p:txBody>
          <a:bodyPr/>
          <a:lstStyle/>
          <a:p>
            <a:r>
              <a:rPr lang="nl-NL" dirty="0"/>
              <a:t>We are </a:t>
            </a:r>
            <a:r>
              <a:rPr lang="nl-NL" dirty="0" err="1"/>
              <a:t>just</a:t>
            </a:r>
            <a:r>
              <a:rPr lang="nl-NL" dirty="0"/>
              <a:t> </a:t>
            </a:r>
            <a:r>
              <a:rPr lang="nl-NL" dirty="0" err="1"/>
              <a:t>scratching</a:t>
            </a:r>
            <a:r>
              <a:rPr lang="nl-NL" dirty="0"/>
              <a:t> the </a:t>
            </a:r>
            <a:r>
              <a:rPr lang="nl-NL" dirty="0" err="1"/>
              <a:t>surface</a:t>
            </a:r>
            <a:r>
              <a:rPr lang="nl-NL" dirty="0"/>
              <a:t>…. We </a:t>
            </a:r>
            <a:r>
              <a:rPr lang="nl-NL" dirty="0" err="1"/>
              <a:t>could</a:t>
            </a:r>
            <a:r>
              <a:rPr lang="nl-NL" dirty="0"/>
              <a:t> go on </a:t>
            </a:r>
            <a:r>
              <a:rPr lang="nl-NL" dirty="0" err="1"/>
              <a:t>for</a:t>
            </a:r>
            <a:r>
              <a:rPr lang="nl-NL" dirty="0"/>
              <a:t> </a:t>
            </a:r>
            <a:r>
              <a:rPr lang="nl-NL" dirty="0" err="1"/>
              <a:t>several</a:t>
            </a:r>
            <a:r>
              <a:rPr lang="nl-NL" dirty="0"/>
              <a:t> weeks…..</a:t>
            </a:r>
          </a:p>
        </p:txBody>
      </p:sp>
    </p:spTree>
    <p:extLst>
      <p:ext uri="{BB962C8B-B14F-4D97-AF65-F5344CB8AC3E}">
        <p14:creationId xmlns:p14="http://schemas.microsoft.com/office/powerpoint/2010/main" val="8024163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9F6394-CF8A-FD8A-6974-B81945B2A4A7}"/>
              </a:ext>
            </a:extLst>
          </p:cNvPr>
          <p:cNvSpPr>
            <a:spLocks noGrp="1"/>
          </p:cNvSpPr>
          <p:nvPr>
            <p:ph type="title"/>
          </p:nvPr>
        </p:nvSpPr>
        <p:spPr>
          <a:xfrm>
            <a:off x="623888" y="506413"/>
            <a:ext cx="8229600" cy="579437"/>
          </a:xfrm>
        </p:spPr>
        <p:txBody>
          <a:bodyPr>
            <a:normAutofit fontScale="90000"/>
          </a:bodyPr>
          <a:lstStyle/>
          <a:p>
            <a:r>
              <a:rPr lang="en-US" dirty="0"/>
              <a:t>Reinforcement learning</a:t>
            </a:r>
            <a:endParaRPr lang="nl-NL" dirty="0"/>
          </a:p>
        </p:txBody>
      </p:sp>
      <p:sp>
        <p:nvSpPr>
          <p:cNvPr id="9" name="Content Placeholder 2">
            <a:extLst>
              <a:ext uri="{FF2B5EF4-FFF2-40B4-BE49-F238E27FC236}">
                <a16:creationId xmlns:a16="http://schemas.microsoft.com/office/drawing/2014/main" id="{985E8299-76BA-8B1F-8751-CFD794092209}"/>
              </a:ext>
            </a:extLst>
          </p:cNvPr>
          <p:cNvSpPr>
            <a:spLocks noGrp="1"/>
          </p:cNvSpPr>
          <p:nvPr>
            <p:ph idx="1"/>
          </p:nvPr>
        </p:nvSpPr>
        <p:spPr>
          <a:xfrm>
            <a:off x="623887" y="1354976"/>
            <a:ext cx="11070365" cy="4918269"/>
          </a:xfrm>
        </p:spPr>
        <p:txBody>
          <a:bodyPr/>
          <a:lstStyle/>
          <a:p>
            <a:r>
              <a:rPr lang="en-US" dirty="0"/>
              <a:t>We do not have the ‘labels’</a:t>
            </a:r>
          </a:p>
          <a:p>
            <a:r>
              <a:rPr lang="en-US" dirty="0"/>
              <a:t>We don’t know the correct output for each input…..</a:t>
            </a:r>
          </a:p>
          <a:p>
            <a:r>
              <a:rPr lang="en-US" dirty="0"/>
              <a:t>Getting the labels depends on the system/process we want to control (e.g. tic tac toe is easier than chess or go)</a:t>
            </a:r>
          </a:p>
          <a:p>
            <a:r>
              <a:rPr lang="en-US" dirty="0"/>
              <a:t>The labels don’t stay fixed, as the control system gets better, the labels change….</a:t>
            </a:r>
          </a:p>
          <a:p>
            <a:r>
              <a:rPr lang="en-US" dirty="0"/>
              <a:t>It is tricky….. but very promising field for engineering…..</a:t>
            </a:r>
          </a:p>
          <a:p>
            <a:endParaRPr lang="en-US" dirty="0"/>
          </a:p>
          <a:p>
            <a:r>
              <a:rPr lang="en-US" dirty="0"/>
              <a:t>It works a lot like a baby growing up (with the same ‘slow ‘speed). It tries and learns, the rewards can be painful….</a:t>
            </a:r>
          </a:p>
        </p:txBody>
      </p:sp>
    </p:spTree>
    <p:extLst>
      <p:ext uri="{BB962C8B-B14F-4D97-AF65-F5344CB8AC3E}">
        <p14:creationId xmlns:p14="http://schemas.microsoft.com/office/powerpoint/2010/main" val="247642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D3F4C-0300-9597-9CB3-D5237DEA355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6DF8DA1C-4CB5-49E1-CC63-1A2E110FB9DF}"/>
              </a:ext>
            </a:extLst>
          </p:cNvPr>
          <p:cNvSpPr txBox="1">
            <a:spLocks/>
          </p:cNvSpPr>
          <p:nvPr/>
        </p:nvSpPr>
        <p:spPr>
          <a:xfrm>
            <a:off x="4103375" y="2858805"/>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Reinforcement learning</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40748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9DF3-D424-89E0-494B-77EC4CA3D22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FF5FBF7-D363-64EF-727A-DB3A9C7AE5E6}"/>
              </a:ext>
            </a:extLst>
          </p:cNvPr>
          <p:cNvSpPr txBox="1">
            <a:spLocks/>
          </p:cNvSpPr>
          <p:nvPr/>
        </p:nvSpPr>
        <p:spPr>
          <a:xfrm>
            <a:off x="2470113" y="759319"/>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History</a:t>
            </a:r>
            <a:endParaRPr lang="nl-NL" sz="4800" dirty="0">
              <a:latin typeface="Trade Gothic Inline" panose="020B0504030203020204" pitchFamily="34" charset="0"/>
            </a:endParaRPr>
          </a:p>
        </p:txBody>
      </p:sp>
      <p:sp>
        <p:nvSpPr>
          <p:cNvPr id="7" name="Title 1">
            <a:extLst>
              <a:ext uri="{FF2B5EF4-FFF2-40B4-BE49-F238E27FC236}">
                <a16:creationId xmlns:a16="http://schemas.microsoft.com/office/drawing/2014/main" id="{4E8E0310-EB71-5D68-103B-D7C4DEAD5D23}"/>
              </a:ext>
            </a:extLst>
          </p:cNvPr>
          <p:cNvSpPr txBox="1">
            <a:spLocks/>
          </p:cNvSpPr>
          <p:nvPr/>
        </p:nvSpPr>
        <p:spPr>
          <a:xfrm>
            <a:off x="1126135" y="3666515"/>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LLM</a:t>
            </a:r>
            <a:endParaRPr lang="nl-NL" sz="4800" dirty="0">
              <a:latin typeface="Trade Gothic Inline" panose="020B0504030203020204" pitchFamily="34" charset="0"/>
            </a:endParaRPr>
          </a:p>
        </p:txBody>
      </p:sp>
      <p:sp>
        <p:nvSpPr>
          <p:cNvPr id="10" name="Title 1">
            <a:extLst>
              <a:ext uri="{FF2B5EF4-FFF2-40B4-BE49-F238E27FC236}">
                <a16:creationId xmlns:a16="http://schemas.microsoft.com/office/drawing/2014/main" id="{574C0D27-EDD4-F473-D3D3-0A30820EF23C}"/>
              </a:ext>
            </a:extLst>
          </p:cNvPr>
          <p:cNvSpPr txBox="1">
            <a:spLocks/>
          </p:cNvSpPr>
          <p:nvPr/>
        </p:nvSpPr>
        <p:spPr>
          <a:xfrm>
            <a:off x="6161425" y="1625202"/>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Overview</a:t>
            </a:r>
            <a:endParaRPr lang="nl-NL" sz="4800" dirty="0">
              <a:latin typeface="Trade Gothic Inline" panose="020B0504030203020204" pitchFamily="34" charset="0"/>
            </a:endParaRPr>
          </a:p>
        </p:txBody>
      </p:sp>
      <p:sp>
        <p:nvSpPr>
          <p:cNvPr id="11" name="Title 1">
            <a:extLst>
              <a:ext uri="{FF2B5EF4-FFF2-40B4-BE49-F238E27FC236}">
                <a16:creationId xmlns:a16="http://schemas.microsoft.com/office/drawing/2014/main" id="{2A2EB5F7-FCC0-8982-59E9-1FC96221DC10}"/>
              </a:ext>
            </a:extLst>
          </p:cNvPr>
          <p:cNvSpPr txBox="1">
            <a:spLocks/>
          </p:cNvSpPr>
          <p:nvPr/>
        </p:nvSpPr>
        <p:spPr>
          <a:xfrm>
            <a:off x="3786009" y="5112500"/>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Reinforcement learning</a:t>
            </a:r>
            <a:endParaRPr lang="nl-NL" sz="3600" dirty="0">
              <a:latin typeface="Trade Gothic Inline" panose="020B0504030203020204" pitchFamily="34" charset="0"/>
            </a:endParaRPr>
          </a:p>
        </p:txBody>
      </p:sp>
      <p:sp>
        <p:nvSpPr>
          <p:cNvPr id="12" name="Title 1">
            <a:extLst>
              <a:ext uri="{FF2B5EF4-FFF2-40B4-BE49-F238E27FC236}">
                <a16:creationId xmlns:a16="http://schemas.microsoft.com/office/drawing/2014/main" id="{466B3A1A-E555-BF5A-8057-678CCF2E4C69}"/>
              </a:ext>
            </a:extLst>
          </p:cNvPr>
          <p:cNvSpPr txBox="1">
            <a:spLocks/>
          </p:cNvSpPr>
          <p:nvPr/>
        </p:nvSpPr>
        <p:spPr>
          <a:xfrm>
            <a:off x="7649497" y="3071187"/>
            <a:ext cx="3625887"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Classical methods</a:t>
            </a:r>
          </a:p>
        </p:txBody>
      </p:sp>
      <p:sp>
        <p:nvSpPr>
          <p:cNvPr id="15" name="Title 1">
            <a:extLst>
              <a:ext uri="{FF2B5EF4-FFF2-40B4-BE49-F238E27FC236}">
                <a16:creationId xmlns:a16="http://schemas.microsoft.com/office/drawing/2014/main" id="{05DE74BD-B97C-EDDA-032F-C1A2B6F2FBEA}"/>
              </a:ext>
            </a:extLst>
          </p:cNvPr>
          <p:cNvSpPr>
            <a:spLocks noGrp="1"/>
          </p:cNvSpPr>
          <p:nvPr>
            <p:ph type="ctrTitle"/>
          </p:nvPr>
        </p:nvSpPr>
        <p:spPr>
          <a:xfrm>
            <a:off x="-1209368" y="-343529"/>
            <a:ext cx="7305368" cy="1140389"/>
          </a:xfrm>
        </p:spPr>
        <p:txBody>
          <a:bodyPr>
            <a:normAutofit/>
          </a:bodyPr>
          <a:lstStyle/>
          <a:p>
            <a:r>
              <a:rPr lang="en-US" sz="3600" dirty="0">
                <a:latin typeface="Trade Gothic Inline" panose="020B0504030203020204" pitchFamily="34" charset="0"/>
              </a:rPr>
              <a:t>Machine learning</a:t>
            </a:r>
            <a:endParaRPr lang="nl-NL" sz="3600" dirty="0">
              <a:latin typeface="Trade Gothic Inline" panose="020B0504030203020204" pitchFamily="34" charset="0"/>
            </a:endParaRPr>
          </a:p>
        </p:txBody>
      </p:sp>
      <p:sp>
        <p:nvSpPr>
          <p:cNvPr id="16" name="Title 1">
            <a:extLst>
              <a:ext uri="{FF2B5EF4-FFF2-40B4-BE49-F238E27FC236}">
                <a16:creationId xmlns:a16="http://schemas.microsoft.com/office/drawing/2014/main" id="{0901E813-D911-384C-59F7-8428C9C18E7C}"/>
              </a:ext>
            </a:extLst>
          </p:cNvPr>
          <p:cNvSpPr txBox="1">
            <a:spLocks/>
          </p:cNvSpPr>
          <p:nvPr/>
        </p:nvSpPr>
        <p:spPr>
          <a:xfrm>
            <a:off x="734610" y="2765591"/>
            <a:ext cx="3051399" cy="9384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Trade Gothic Inline" panose="020B0504030203020204" pitchFamily="34" charset="0"/>
              </a:rPr>
              <a:t>NN</a:t>
            </a:r>
            <a:endParaRPr lang="nl-NL" sz="4800" dirty="0">
              <a:latin typeface="Trade Gothic Inline" panose="020B0504030203020204" pitchFamily="34" charset="0"/>
            </a:endParaRPr>
          </a:p>
        </p:txBody>
      </p:sp>
      <p:sp>
        <p:nvSpPr>
          <p:cNvPr id="3" name="Title 1">
            <a:extLst>
              <a:ext uri="{FF2B5EF4-FFF2-40B4-BE49-F238E27FC236}">
                <a16:creationId xmlns:a16="http://schemas.microsoft.com/office/drawing/2014/main" id="{A58DB3AA-6880-3CA0-321B-59FF6DCCC269}"/>
              </a:ext>
            </a:extLst>
          </p:cNvPr>
          <p:cNvSpPr txBox="1">
            <a:spLocks/>
          </p:cNvSpPr>
          <p:nvPr/>
        </p:nvSpPr>
        <p:spPr>
          <a:xfrm>
            <a:off x="7974368" y="5425674"/>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Edge AI</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2832735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BFF44-65A7-83C3-AD16-43EED064AFA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2A4A7A5-1176-AB79-498A-8E69F58470EF}"/>
              </a:ext>
            </a:extLst>
          </p:cNvPr>
          <p:cNvSpPr txBox="1">
            <a:spLocks/>
          </p:cNvSpPr>
          <p:nvPr/>
        </p:nvSpPr>
        <p:spPr>
          <a:xfrm>
            <a:off x="4103375" y="2858805"/>
            <a:ext cx="3985250" cy="114038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Trade Gothic Inline" panose="020B0504030203020204" pitchFamily="34" charset="0"/>
              </a:rPr>
              <a:t>Edge AI</a:t>
            </a:r>
            <a:endParaRPr lang="nl-NL" sz="3600" dirty="0">
              <a:latin typeface="Trade Gothic Inline" panose="020B0504030203020204" pitchFamily="34" charset="0"/>
            </a:endParaRPr>
          </a:p>
        </p:txBody>
      </p:sp>
    </p:spTree>
    <p:extLst>
      <p:ext uri="{BB962C8B-B14F-4D97-AF65-F5344CB8AC3E}">
        <p14:creationId xmlns:p14="http://schemas.microsoft.com/office/powerpoint/2010/main" val="40678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dge AI and Vision for data automation and privacy">
            <a:extLst>
              <a:ext uri="{FF2B5EF4-FFF2-40B4-BE49-F238E27FC236}">
                <a16:creationId xmlns:a16="http://schemas.microsoft.com/office/drawing/2014/main" id="{BB45965A-9099-A836-A456-1435DDD21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098" y="1469696"/>
            <a:ext cx="9815804" cy="371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662233"/>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1FE7-BC5B-0CA6-4E1F-37042B13AD02}"/>
              </a:ext>
            </a:extLst>
          </p:cNvPr>
          <p:cNvSpPr>
            <a:spLocks noGrp="1"/>
          </p:cNvSpPr>
          <p:nvPr>
            <p:ph type="title"/>
          </p:nvPr>
        </p:nvSpPr>
        <p:spPr/>
        <p:txBody>
          <a:bodyPr/>
          <a:lstStyle/>
          <a:p>
            <a:endParaRPr lang="nl-NL"/>
          </a:p>
        </p:txBody>
      </p:sp>
      <p:pic>
        <p:nvPicPr>
          <p:cNvPr id="6" name="Picture 5">
            <a:extLst>
              <a:ext uri="{FF2B5EF4-FFF2-40B4-BE49-F238E27FC236}">
                <a16:creationId xmlns:a16="http://schemas.microsoft.com/office/drawing/2014/main" id="{B6CF53E4-2C8C-BD7A-A0EA-7BD42264AD8C}"/>
              </a:ext>
            </a:extLst>
          </p:cNvPr>
          <p:cNvPicPr>
            <a:picLocks noChangeAspect="1"/>
          </p:cNvPicPr>
          <p:nvPr/>
        </p:nvPicPr>
        <p:blipFill>
          <a:blip r:embed="rId2"/>
          <a:stretch>
            <a:fillRect/>
          </a:stretch>
        </p:blipFill>
        <p:spPr>
          <a:xfrm>
            <a:off x="333375" y="0"/>
            <a:ext cx="11525250" cy="6162675"/>
          </a:xfrm>
          <a:prstGeom prst="rect">
            <a:avLst/>
          </a:prstGeom>
        </p:spPr>
      </p:pic>
      <p:sp>
        <p:nvSpPr>
          <p:cNvPr id="8" name="TextBox 7">
            <a:extLst>
              <a:ext uri="{FF2B5EF4-FFF2-40B4-BE49-F238E27FC236}">
                <a16:creationId xmlns:a16="http://schemas.microsoft.com/office/drawing/2014/main" id="{F85AD9A1-E5CC-E523-05DA-0FAB49366A85}"/>
              </a:ext>
            </a:extLst>
          </p:cNvPr>
          <p:cNvSpPr txBox="1"/>
          <p:nvPr/>
        </p:nvSpPr>
        <p:spPr>
          <a:xfrm>
            <a:off x="0" y="6510337"/>
            <a:ext cx="6096000" cy="307777"/>
          </a:xfrm>
          <a:prstGeom prst="rect">
            <a:avLst/>
          </a:prstGeom>
          <a:solidFill>
            <a:schemeClr val="bg1"/>
          </a:solidFill>
        </p:spPr>
        <p:txBody>
          <a:bodyPr wrap="square">
            <a:spAutoFit/>
          </a:bodyPr>
          <a:lstStyle/>
          <a:p>
            <a:r>
              <a:rPr lang="nl-NL" dirty="0">
                <a:solidFill>
                  <a:schemeClr val="bg1">
                    <a:lumMod val="75000"/>
                  </a:schemeClr>
                </a:solidFill>
              </a:rPr>
              <a:t>https://www.imagimob.com/blog/edge-computing-needs-edge-ai</a:t>
            </a:r>
          </a:p>
        </p:txBody>
      </p:sp>
    </p:spTree>
    <p:extLst>
      <p:ext uri="{BB962C8B-B14F-4D97-AF65-F5344CB8AC3E}">
        <p14:creationId xmlns:p14="http://schemas.microsoft.com/office/powerpoint/2010/main" val="347958688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EE888-695A-AD25-2E23-C9292D76E93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39BC6E-0E28-2E15-C1AD-E25505F1FD40}"/>
              </a:ext>
            </a:extLst>
          </p:cNvPr>
          <p:cNvSpPr txBox="1"/>
          <p:nvPr/>
        </p:nvSpPr>
        <p:spPr>
          <a:xfrm>
            <a:off x="-1" y="104126"/>
            <a:ext cx="3888713" cy="369332"/>
          </a:xfrm>
          <a:prstGeom prst="rect">
            <a:avLst/>
          </a:prstGeom>
          <a:noFill/>
        </p:spPr>
        <p:txBody>
          <a:bodyPr wrap="square" rtlCol="0">
            <a:spAutoFit/>
          </a:bodyPr>
          <a:lstStyle/>
          <a:p>
            <a:r>
              <a:rPr lang="en-US" dirty="0"/>
              <a:t>1642 – Blaise Pascal : the Pascaline</a:t>
            </a:r>
            <a:endParaRPr lang="nl-NL" dirty="0"/>
          </a:p>
        </p:txBody>
      </p:sp>
      <p:sp>
        <p:nvSpPr>
          <p:cNvPr id="2" name="TextBox 1">
            <a:extLst>
              <a:ext uri="{FF2B5EF4-FFF2-40B4-BE49-F238E27FC236}">
                <a16:creationId xmlns:a16="http://schemas.microsoft.com/office/drawing/2014/main" id="{E167ECC2-D3E4-0618-9959-15AA04CA34C1}"/>
              </a:ext>
            </a:extLst>
          </p:cNvPr>
          <p:cNvSpPr txBox="1"/>
          <p:nvPr/>
        </p:nvSpPr>
        <p:spPr>
          <a:xfrm>
            <a:off x="182544" y="557977"/>
            <a:ext cx="5012454" cy="369332"/>
          </a:xfrm>
          <a:prstGeom prst="rect">
            <a:avLst/>
          </a:prstGeom>
          <a:noFill/>
        </p:spPr>
        <p:txBody>
          <a:bodyPr wrap="square" rtlCol="0">
            <a:spAutoFit/>
          </a:bodyPr>
          <a:lstStyle/>
          <a:p>
            <a:r>
              <a:rPr lang="en-US" dirty="0"/>
              <a:t>1820 – Chales Babbage : the difference engine</a:t>
            </a:r>
            <a:endParaRPr lang="nl-NL" dirty="0"/>
          </a:p>
        </p:txBody>
      </p:sp>
      <p:sp>
        <p:nvSpPr>
          <p:cNvPr id="8" name="TextBox 7">
            <a:extLst>
              <a:ext uri="{FF2B5EF4-FFF2-40B4-BE49-F238E27FC236}">
                <a16:creationId xmlns:a16="http://schemas.microsoft.com/office/drawing/2014/main" id="{35ACEA21-ABDC-7A20-372F-D06766754D75}"/>
              </a:ext>
            </a:extLst>
          </p:cNvPr>
          <p:cNvSpPr txBox="1"/>
          <p:nvPr/>
        </p:nvSpPr>
        <p:spPr>
          <a:xfrm>
            <a:off x="423433" y="1011828"/>
            <a:ext cx="9241677" cy="369332"/>
          </a:xfrm>
          <a:prstGeom prst="rect">
            <a:avLst/>
          </a:prstGeom>
          <a:noFill/>
        </p:spPr>
        <p:txBody>
          <a:bodyPr wrap="square" rtlCol="0">
            <a:spAutoFit/>
          </a:bodyPr>
          <a:lstStyle/>
          <a:p>
            <a:r>
              <a:rPr lang="en-US" dirty="0"/>
              <a:t>1943 – Warren McCulloch &amp; Walter Pitts paper : First artificial (mathematical neuron)</a:t>
            </a:r>
            <a:endParaRPr lang="nl-NL" dirty="0"/>
          </a:p>
        </p:txBody>
      </p:sp>
      <p:sp>
        <p:nvSpPr>
          <p:cNvPr id="3" name="TextBox 2">
            <a:extLst>
              <a:ext uri="{FF2B5EF4-FFF2-40B4-BE49-F238E27FC236}">
                <a16:creationId xmlns:a16="http://schemas.microsoft.com/office/drawing/2014/main" id="{A254C78A-7C2A-25D1-601E-A6F0858E25EF}"/>
              </a:ext>
            </a:extLst>
          </p:cNvPr>
          <p:cNvSpPr txBox="1"/>
          <p:nvPr/>
        </p:nvSpPr>
        <p:spPr>
          <a:xfrm>
            <a:off x="683988" y="1465679"/>
            <a:ext cx="9241677" cy="369332"/>
          </a:xfrm>
          <a:prstGeom prst="rect">
            <a:avLst/>
          </a:prstGeom>
          <a:noFill/>
        </p:spPr>
        <p:txBody>
          <a:bodyPr wrap="square" rtlCol="0">
            <a:spAutoFit/>
          </a:bodyPr>
          <a:lstStyle/>
          <a:p>
            <a:r>
              <a:rPr lang="en-US" dirty="0"/>
              <a:t>1949 – Allan Turing : The Turing test</a:t>
            </a:r>
            <a:endParaRPr lang="nl-NL" dirty="0"/>
          </a:p>
        </p:txBody>
      </p:sp>
      <p:sp>
        <p:nvSpPr>
          <p:cNvPr id="5" name="TextBox 4">
            <a:extLst>
              <a:ext uri="{FF2B5EF4-FFF2-40B4-BE49-F238E27FC236}">
                <a16:creationId xmlns:a16="http://schemas.microsoft.com/office/drawing/2014/main" id="{D38273EA-A01A-2F85-674C-FBBECBA0A808}"/>
              </a:ext>
            </a:extLst>
          </p:cNvPr>
          <p:cNvSpPr txBox="1"/>
          <p:nvPr/>
        </p:nvSpPr>
        <p:spPr>
          <a:xfrm>
            <a:off x="993704" y="1919530"/>
            <a:ext cx="11129470" cy="369332"/>
          </a:xfrm>
          <a:prstGeom prst="rect">
            <a:avLst/>
          </a:prstGeom>
          <a:noFill/>
        </p:spPr>
        <p:txBody>
          <a:bodyPr wrap="square" rtlCol="0">
            <a:spAutoFit/>
          </a:bodyPr>
          <a:lstStyle/>
          <a:p>
            <a:r>
              <a:rPr lang="en-US" dirty="0"/>
              <a:t>1956 – Dartmouth Conference, Marvin Minsky, Claude Shannon, ... Birth of the term “Artificial Intelligence” </a:t>
            </a:r>
            <a:endParaRPr lang="nl-NL" dirty="0"/>
          </a:p>
        </p:txBody>
      </p:sp>
      <p:sp>
        <p:nvSpPr>
          <p:cNvPr id="9" name="TextBox 8">
            <a:extLst>
              <a:ext uri="{FF2B5EF4-FFF2-40B4-BE49-F238E27FC236}">
                <a16:creationId xmlns:a16="http://schemas.microsoft.com/office/drawing/2014/main" id="{1E8D0F3A-69ED-EB3D-1635-99A5483348CC}"/>
              </a:ext>
            </a:extLst>
          </p:cNvPr>
          <p:cNvSpPr txBox="1"/>
          <p:nvPr/>
        </p:nvSpPr>
        <p:spPr>
          <a:xfrm>
            <a:off x="1283755" y="2373381"/>
            <a:ext cx="11129470" cy="369332"/>
          </a:xfrm>
          <a:prstGeom prst="rect">
            <a:avLst/>
          </a:prstGeom>
          <a:noFill/>
        </p:spPr>
        <p:txBody>
          <a:bodyPr wrap="square" rtlCol="0">
            <a:spAutoFit/>
          </a:bodyPr>
          <a:lstStyle/>
          <a:p>
            <a:r>
              <a:rPr lang="en-US" dirty="0"/>
              <a:t>1970 – First AI “winter”, but also modern backpropagation by Seppo </a:t>
            </a:r>
            <a:r>
              <a:rPr lang="en-US" dirty="0" err="1"/>
              <a:t>Linnainmaa</a:t>
            </a:r>
            <a:endParaRPr lang="nl-NL" dirty="0"/>
          </a:p>
        </p:txBody>
      </p:sp>
      <p:pic>
        <p:nvPicPr>
          <p:cNvPr id="4098" name="Picture 2">
            <a:extLst>
              <a:ext uri="{FF2B5EF4-FFF2-40B4-BE49-F238E27FC236}">
                <a16:creationId xmlns:a16="http://schemas.microsoft.com/office/drawing/2014/main" id="{E5459A80-F9B1-3BBB-89F4-D49350B23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88" y="2960892"/>
            <a:ext cx="2381250" cy="35909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D3F2862-3722-3F8D-A4A9-E262AB7DAD03}"/>
              </a:ext>
            </a:extLst>
          </p:cNvPr>
          <p:cNvSpPr txBox="1"/>
          <p:nvPr/>
        </p:nvSpPr>
        <p:spPr>
          <a:xfrm>
            <a:off x="3262175" y="4571688"/>
            <a:ext cx="1782096" cy="369332"/>
          </a:xfrm>
          <a:prstGeom prst="rect">
            <a:avLst/>
          </a:prstGeom>
          <a:noFill/>
        </p:spPr>
        <p:txBody>
          <a:bodyPr wrap="square">
            <a:spAutoFit/>
          </a:bodyPr>
          <a:lstStyle/>
          <a:p>
            <a:r>
              <a:rPr lang="nl-NL" b="1" i="0" dirty="0">
                <a:solidFill>
                  <a:srgbClr val="101418"/>
                </a:solidFill>
                <a:effectLst/>
                <a:latin typeface="Arial" panose="020B0604020202020204" pitchFamily="34" charset="0"/>
              </a:rPr>
              <a:t>The XOR </a:t>
            </a:r>
            <a:r>
              <a:rPr lang="nl-NL" b="1" i="0" dirty="0" err="1">
                <a:solidFill>
                  <a:srgbClr val="101418"/>
                </a:solidFill>
                <a:effectLst/>
                <a:latin typeface="Arial" panose="020B0604020202020204" pitchFamily="34" charset="0"/>
              </a:rPr>
              <a:t>affair</a:t>
            </a:r>
            <a:endParaRPr lang="nl-NL" dirty="0"/>
          </a:p>
        </p:txBody>
      </p:sp>
      <p:pic>
        <p:nvPicPr>
          <p:cNvPr id="4100" name="Picture 4" descr="Sameer Shanbhogue on LinkedIn: #aihistory">
            <a:extLst>
              <a:ext uri="{FF2B5EF4-FFF2-40B4-BE49-F238E27FC236}">
                <a16:creationId xmlns:a16="http://schemas.microsoft.com/office/drawing/2014/main" id="{95C93D3A-7879-82EC-ECE4-1A0407EA5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462" y="3207470"/>
            <a:ext cx="440055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numbers and dots&#10;&#10;Description automatically generated with medium confidence">
            <a:extLst>
              <a:ext uri="{FF2B5EF4-FFF2-40B4-BE49-F238E27FC236}">
                <a16:creationId xmlns:a16="http://schemas.microsoft.com/office/drawing/2014/main" id="{BD55C13E-8D03-F541-156A-01904562D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580" y="0"/>
            <a:ext cx="9261138" cy="6851797"/>
          </a:xfrm>
        </p:spPr>
      </p:pic>
    </p:spTree>
    <p:extLst>
      <p:ext uri="{BB962C8B-B14F-4D97-AF65-F5344CB8AC3E}">
        <p14:creationId xmlns:p14="http://schemas.microsoft.com/office/powerpoint/2010/main" val="17098734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7FB1F1F-FB1B-06D5-04F0-7C41F4A2D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09" y="275451"/>
            <a:ext cx="7762694" cy="61329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CDEFFA4-7C6A-CFDD-9670-AFD386627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753" y="581799"/>
            <a:ext cx="65151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5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dge AI Market Size, Share, Trends | CAGR of 25.9%">
            <a:extLst>
              <a:ext uri="{FF2B5EF4-FFF2-40B4-BE49-F238E27FC236}">
                <a16:creationId xmlns:a16="http://schemas.microsoft.com/office/drawing/2014/main" id="{F02052F0-5CDD-2257-8B97-13602507D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03" y="0"/>
            <a:ext cx="11217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290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F365-0696-75D7-5152-2D44AAC6222E}"/>
              </a:ext>
            </a:extLst>
          </p:cNvPr>
          <p:cNvSpPr>
            <a:spLocks noGrp="1"/>
          </p:cNvSpPr>
          <p:nvPr>
            <p:ph type="title"/>
          </p:nvPr>
        </p:nvSpPr>
        <p:spPr/>
        <p:txBody>
          <a:bodyPr/>
          <a:lstStyle/>
          <a:p>
            <a:r>
              <a:rPr lang="nl-NL" dirty="0" err="1"/>
              <a:t>Example</a:t>
            </a:r>
            <a:endParaRPr lang="nl-NL" dirty="0"/>
          </a:p>
        </p:txBody>
      </p:sp>
      <p:sp>
        <p:nvSpPr>
          <p:cNvPr id="3" name="Content Placeholder 2">
            <a:extLst>
              <a:ext uri="{FF2B5EF4-FFF2-40B4-BE49-F238E27FC236}">
                <a16:creationId xmlns:a16="http://schemas.microsoft.com/office/drawing/2014/main" id="{7FF6E7D3-6A28-F0FC-B3A4-F6299662CFCD}"/>
              </a:ext>
            </a:extLst>
          </p:cNvPr>
          <p:cNvSpPr>
            <a:spLocks noGrp="1"/>
          </p:cNvSpPr>
          <p:nvPr>
            <p:ph idx="1"/>
          </p:nvPr>
        </p:nvSpPr>
        <p:spPr>
          <a:xfrm>
            <a:off x="623888" y="1801813"/>
            <a:ext cx="10509250" cy="523220"/>
          </a:xfrm>
        </p:spPr>
        <p:txBody>
          <a:bodyPr/>
          <a:lstStyle/>
          <a:p>
            <a:r>
              <a:rPr lang="nl-NL" dirty="0" err="1"/>
              <a:t>Predict</a:t>
            </a:r>
            <a:r>
              <a:rPr lang="nl-NL" dirty="0"/>
              <a:t> </a:t>
            </a:r>
            <a:r>
              <a:rPr lang="nl-NL" dirty="0" err="1"/>
              <a:t>Throat</a:t>
            </a:r>
            <a:r>
              <a:rPr lang="nl-NL" dirty="0"/>
              <a:t> </a:t>
            </a:r>
            <a:r>
              <a:rPr lang="nl-NL" dirty="0" err="1"/>
              <a:t>cancer</a:t>
            </a:r>
            <a:endParaRPr lang="nl-NL" dirty="0"/>
          </a:p>
        </p:txBody>
      </p:sp>
    </p:spTree>
    <p:extLst>
      <p:ext uri="{BB962C8B-B14F-4D97-AF65-F5344CB8AC3E}">
        <p14:creationId xmlns:p14="http://schemas.microsoft.com/office/powerpoint/2010/main" val="2115575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5A2D32-A57D-C552-46D1-2D7EB150CDDA}"/>
              </a:ext>
            </a:extLst>
          </p:cNvPr>
          <p:cNvSpPr>
            <a:spLocks noGrp="1"/>
          </p:cNvSpPr>
          <p:nvPr>
            <p:ph idx="1"/>
          </p:nvPr>
        </p:nvSpPr>
        <p:spPr/>
        <p:txBody>
          <a:bodyPr/>
          <a:lstStyle/>
          <a:p>
            <a:endParaRPr lang="nl-NL"/>
          </a:p>
        </p:txBody>
      </p:sp>
      <p:pic>
        <p:nvPicPr>
          <p:cNvPr id="4" name="Picture 2" descr="ARD KIT TINYML: Arduino - Leren Kit Tiny Machine bei reichelt elektronik">
            <a:extLst>
              <a:ext uri="{FF2B5EF4-FFF2-40B4-BE49-F238E27FC236}">
                <a16:creationId xmlns:a16="http://schemas.microsoft.com/office/drawing/2014/main" id="{74313886-7285-2173-B840-AF93C0671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72" y="3568528"/>
            <a:ext cx="3292305" cy="211805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F557E04F-FF57-CF83-4FA8-5352CEFA9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560" y="2119368"/>
            <a:ext cx="8784789" cy="4204802"/>
          </a:xfrm>
          <a:prstGeom prst="rect">
            <a:avLst/>
          </a:prstGeom>
        </p:spPr>
      </p:pic>
      <p:sp>
        <p:nvSpPr>
          <p:cNvPr id="6" name="TextBox 5">
            <a:extLst>
              <a:ext uri="{FF2B5EF4-FFF2-40B4-BE49-F238E27FC236}">
                <a16:creationId xmlns:a16="http://schemas.microsoft.com/office/drawing/2014/main" id="{40F93DB6-DA38-314A-7EC3-D1BC6599B7D7}"/>
              </a:ext>
            </a:extLst>
          </p:cNvPr>
          <p:cNvSpPr txBox="1"/>
          <p:nvPr/>
        </p:nvSpPr>
        <p:spPr>
          <a:xfrm>
            <a:off x="6040159" y="5627677"/>
            <a:ext cx="918841" cy="369332"/>
          </a:xfrm>
          <a:prstGeom prst="rect">
            <a:avLst/>
          </a:prstGeom>
          <a:noFill/>
        </p:spPr>
        <p:txBody>
          <a:bodyPr wrap="none" rtlCol="0">
            <a:spAutoFit/>
          </a:bodyPr>
          <a:lstStyle/>
          <a:p>
            <a:r>
              <a:rPr lang="nl-NL" dirty="0"/>
              <a:t>a e o i u</a:t>
            </a:r>
          </a:p>
        </p:txBody>
      </p:sp>
      <p:pic>
        <p:nvPicPr>
          <p:cNvPr id="7" name="Picture 6">
            <a:extLst>
              <a:ext uri="{FF2B5EF4-FFF2-40B4-BE49-F238E27FC236}">
                <a16:creationId xmlns:a16="http://schemas.microsoft.com/office/drawing/2014/main" id="{FB814DC0-C806-21E0-4F9A-D87CCC317A6D}"/>
              </a:ext>
            </a:extLst>
          </p:cNvPr>
          <p:cNvPicPr>
            <a:picLocks noChangeAspect="1"/>
          </p:cNvPicPr>
          <p:nvPr/>
        </p:nvPicPr>
        <p:blipFill>
          <a:blip r:embed="rId5"/>
          <a:stretch>
            <a:fillRect/>
          </a:stretch>
        </p:blipFill>
        <p:spPr>
          <a:xfrm>
            <a:off x="4992042" y="782172"/>
            <a:ext cx="3015074" cy="2298247"/>
          </a:xfrm>
          <a:prstGeom prst="rect">
            <a:avLst/>
          </a:prstGeom>
        </p:spPr>
      </p:pic>
      <p:pic>
        <p:nvPicPr>
          <p:cNvPr id="8" name="Picture 7">
            <a:extLst>
              <a:ext uri="{FF2B5EF4-FFF2-40B4-BE49-F238E27FC236}">
                <a16:creationId xmlns:a16="http://schemas.microsoft.com/office/drawing/2014/main" id="{ABEFE452-D204-2820-5B60-FE43D6D623DA}"/>
              </a:ext>
            </a:extLst>
          </p:cNvPr>
          <p:cNvPicPr>
            <a:picLocks noChangeAspect="1"/>
          </p:cNvPicPr>
          <p:nvPr/>
        </p:nvPicPr>
        <p:blipFill>
          <a:blip r:embed="rId6"/>
          <a:stretch>
            <a:fillRect/>
          </a:stretch>
        </p:blipFill>
        <p:spPr>
          <a:xfrm>
            <a:off x="412272" y="782172"/>
            <a:ext cx="3015074" cy="2298247"/>
          </a:xfrm>
          <a:prstGeom prst="rect">
            <a:avLst/>
          </a:prstGeom>
        </p:spPr>
      </p:pic>
      <p:sp>
        <p:nvSpPr>
          <p:cNvPr id="9" name="Arrow: Right 8">
            <a:extLst>
              <a:ext uri="{FF2B5EF4-FFF2-40B4-BE49-F238E27FC236}">
                <a16:creationId xmlns:a16="http://schemas.microsoft.com/office/drawing/2014/main" id="{2FE96DA5-A149-8D81-8A48-091996E13069}"/>
              </a:ext>
            </a:extLst>
          </p:cNvPr>
          <p:cNvSpPr/>
          <p:nvPr/>
        </p:nvSpPr>
        <p:spPr>
          <a:xfrm>
            <a:off x="3748345" y="1178280"/>
            <a:ext cx="888199" cy="495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FA0ABD3-5657-8042-7399-E06070BC3B8B}"/>
                  </a:ext>
                </a:extLst>
              </p:cNvPr>
              <p:cNvSpPr txBox="1"/>
              <p:nvPr/>
            </p:nvSpPr>
            <p:spPr>
              <a:xfrm>
                <a:off x="3451247" y="1699604"/>
                <a:ext cx="1482393" cy="945580"/>
              </a:xfrm>
              <a:prstGeom prst="rect">
                <a:avLst/>
              </a:prstGeom>
              <a:noFill/>
            </p:spPr>
            <p:txBody>
              <a:bodyPr wrap="none" rtlCol="0">
                <a:spAutoFit/>
              </a:bodyPr>
              <a:lstStyle/>
              <a:p>
                <a:pPr algn="ctr"/>
                <a:r>
                  <a:rPr lang="nl-NL" dirty="0"/>
                  <a:t>FFT</a:t>
                </a:r>
              </a:p>
              <a:p>
                <a:pPr algn="ctr"/>
                <a:r>
                  <a:rPr lang="nl-NL" dirty="0"/>
                  <a:t>n=256 </a:t>
                </a:r>
              </a:p>
              <a:p>
                <a:pPr algn="ctr"/>
                <a14:m>
                  <m:oMathPara xmlns:m="http://schemas.openxmlformats.org/officeDocument/2006/math">
                    <m:oMathParaPr>
                      <m:jc m:val="centerGroup"/>
                    </m:oMathParaPr>
                    <m:oMath xmlns:m="http://schemas.openxmlformats.org/officeDocument/2006/math">
                      <m:sSub>
                        <m:sSubPr>
                          <m:ctrlPr>
                            <a:rPr lang="nl-NL" i="1" smtClean="0">
                              <a:latin typeface="Cambria Math" panose="02040503050406030204" pitchFamily="18" charset="0"/>
                            </a:rPr>
                          </m:ctrlPr>
                        </m:sSubPr>
                        <m:e>
                          <m:r>
                            <a:rPr lang="nl-NL" i="1" smtClean="0">
                              <a:latin typeface="Cambria Math" panose="02040503050406030204" pitchFamily="18" charset="0"/>
                              <a:ea typeface="Cambria Math" panose="02040503050406030204" pitchFamily="18" charset="0"/>
                            </a:rPr>
                            <m:t>∆</m:t>
                          </m:r>
                        </m:e>
                        <m:sub>
                          <m:r>
                            <a:rPr lang="nl-NL" b="0" i="1" smtClean="0">
                              <a:latin typeface="Cambria Math" panose="02040503050406030204" pitchFamily="18" charset="0"/>
                            </a:rPr>
                            <m:t>𝑓</m:t>
                          </m:r>
                        </m:sub>
                      </m:sSub>
                      <m:r>
                        <a:rPr lang="nl-NL" b="0" i="1" smtClean="0">
                          <a:latin typeface="Cambria Math" panose="02040503050406030204" pitchFamily="18" charset="0"/>
                        </a:rPr>
                        <m:t>=31.5 </m:t>
                      </m:r>
                      <m:r>
                        <a:rPr lang="nl-NL" b="0" i="1" smtClean="0">
                          <a:latin typeface="Cambria Math" panose="02040503050406030204" pitchFamily="18" charset="0"/>
                        </a:rPr>
                        <m:t>𝐻𝑧</m:t>
                      </m:r>
                    </m:oMath>
                  </m:oMathPara>
                </a14:m>
                <a:endParaRPr lang="nl-NL" dirty="0"/>
              </a:p>
            </p:txBody>
          </p:sp>
        </mc:Choice>
        <mc:Fallback xmlns="">
          <p:sp>
            <p:nvSpPr>
              <p:cNvPr id="10" name="TextBox 9">
                <a:extLst>
                  <a:ext uri="{FF2B5EF4-FFF2-40B4-BE49-F238E27FC236}">
                    <a16:creationId xmlns:a16="http://schemas.microsoft.com/office/drawing/2014/main" id="{6FA0ABD3-5657-8042-7399-E06070BC3B8B}"/>
                  </a:ext>
                </a:extLst>
              </p:cNvPr>
              <p:cNvSpPr txBox="1">
                <a:spLocks noRot="1" noChangeAspect="1" noMove="1" noResize="1" noEditPoints="1" noAdjustHandles="1" noChangeArrowheads="1" noChangeShapeType="1" noTextEdit="1"/>
              </p:cNvSpPr>
              <p:nvPr/>
            </p:nvSpPr>
            <p:spPr>
              <a:xfrm>
                <a:off x="3451247" y="1699604"/>
                <a:ext cx="1482393" cy="945580"/>
              </a:xfrm>
              <a:prstGeom prst="rect">
                <a:avLst/>
              </a:prstGeom>
              <a:blipFill>
                <a:blip r:embed="rId7"/>
                <a:stretch>
                  <a:fillRect t="-1290"/>
                </a:stretch>
              </a:blipFill>
            </p:spPr>
            <p:txBody>
              <a:bodyPr/>
              <a:lstStyle/>
              <a:p>
                <a:r>
                  <a:rPr lang="nl-NL">
                    <a:noFill/>
                  </a:rPr>
                  <a:t> </a:t>
                </a:r>
              </a:p>
            </p:txBody>
          </p:sp>
        </mc:Fallback>
      </mc:AlternateContent>
      <p:sp>
        <p:nvSpPr>
          <p:cNvPr id="11" name="TextBox 10">
            <a:extLst>
              <a:ext uri="{FF2B5EF4-FFF2-40B4-BE49-F238E27FC236}">
                <a16:creationId xmlns:a16="http://schemas.microsoft.com/office/drawing/2014/main" id="{BD570CF1-9035-1AE2-C071-9ABF06EC76FC}"/>
              </a:ext>
            </a:extLst>
          </p:cNvPr>
          <p:cNvSpPr txBox="1"/>
          <p:nvPr/>
        </p:nvSpPr>
        <p:spPr>
          <a:xfrm>
            <a:off x="7900781" y="3852437"/>
            <a:ext cx="535724" cy="369332"/>
          </a:xfrm>
          <a:prstGeom prst="rect">
            <a:avLst/>
          </a:prstGeom>
          <a:noFill/>
        </p:spPr>
        <p:txBody>
          <a:bodyPr wrap="none" rtlCol="0">
            <a:spAutoFit/>
          </a:bodyPr>
          <a:lstStyle/>
          <a:p>
            <a:r>
              <a:rPr lang="nl-NL" dirty="0"/>
              <a:t>128</a:t>
            </a:r>
          </a:p>
        </p:txBody>
      </p:sp>
      <p:sp>
        <p:nvSpPr>
          <p:cNvPr id="12" name="TextBox 11">
            <a:extLst>
              <a:ext uri="{FF2B5EF4-FFF2-40B4-BE49-F238E27FC236}">
                <a16:creationId xmlns:a16="http://schemas.microsoft.com/office/drawing/2014/main" id="{550E38FF-7BFD-B1C9-384F-017595940082}"/>
              </a:ext>
            </a:extLst>
          </p:cNvPr>
          <p:cNvSpPr txBox="1"/>
          <p:nvPr/>
        </p:nvSpPr>
        <p:spPr>
          <a:xfrm>
            <a:off x="7900781" y="4641533"/>
            <a:ext cx="535724" cy="369332"/>
          </a:xfrm>
          <a:prstGeom prst="rect">
            <a:avLst/>
          </a:prstGeom>
          <a:noFill/>
        </p:spPr>
        <p:txBody>
          <a:bodyPr wrap="none" rtlCol="0">
            <a:spAutoFit/>
          </a:bodyPr>
          <a:lstStyle/>
          <a:p>
            <a:r>
              <a:rPr lang="nl-NL" dirty="0"/>
              <a:t>128</a:t>
            </a:r>
          </a:p>
        </p:txBody>
      </p:sp>
      <p:sp>
        <p:nvSpPr>
          <p:cNvPr id="13" name="TextBox 12">
            <a:extLst>
              <a:ext uri="{FF2B5EF4-FFF2-40B4-BE49-F238E27FC236}">
                <a16:creationId xmlns:a16="http://schemas.microsoft.com/office/drawing/2014/main" id="{81E671E4-87C0-5559-0E9E-A0BF440D4D6F}"/>
              </a:ext>
            </a:extLst>
          </p:cNvPr>
          <p:cNvSpPr txBox="1"/>
          <p:nvPr/>
        </p:nvSpPr>
        <p:spPr>
          <a:xfrm>
            <a:off x="8307850" y="3097096"/>
            <a:ext cx="535724" cy="369332"/>
          </a:xfrm>
          <a:prstGeom prst="rect">
            <a:avLst/>
          </a:prstGeom>
          <a:noFill/>
        </p:spPr>
        <p:txBody>
          <a:bodyPr wrap="none" rtlCol="0">
            <a:spAutoFit/>
          </a:bodyPr>
          <a:lstStyle/>
          <a:p>
            <a:r>
              <a:rPr lang="nl-NL" dirty="0"/>
              <a:t>256</a:t>
            </a:r>
          </a:p>
        </p:txBody>
      </p:sp>
      <p:pic>
        <p:nvPicPr>
          <p:cNvPr id="14" name="Picture 4" descr="Structure your code better in Google Colab with Text and Code Cells | by  Mitesh Parmar | Medium">
            <a:extLst>
              <a:ext uri="{FF2B5EF4-FFF2-40B4-BE49-F238E27FC236}">
                <a16:creationId xmlns:a16="http://schemas.microsoft.com/office/drawing/2014/main" id="{A2C395F6-783F-ACED-6CC6-DEF1E5C7F3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3213" y="842024"/>
            <a:ext cx="2463793" cy="10944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E6F67DB-D3FF-ABF6-3CA3-BD46DD8DB5AD}"/>
              </a:ext>
            </a:extLst>
          </p:cNvPr>
          <p:cNvPicPr>
            <a:picLocks noChangeAspect="1"/>
          </p:cNvPicPr>
          <p:nvPr/>
        </p:nvPicPr>
        <p:blipFill>
          <a:blip r:embed="rId9"/>
          <a:stretch>
            <a:fillRect/>
          </a:stretch>
        </p:blipFill>
        <p:spPr>
          <a:xfrm>
            <a:off x="1712173" y="5479830"/>
            <a:ext cx="1931415" cy="1191995"/>
          </a:xfrm>
          <a:prstGeom prst="rect">
            <a:avLst/>
          </a:prstGeom>
        </p:spPr>
      </p:pic>
      <p:pic>
        <p:nvPicPr>
          <p:cNvPr id="16" name="Picture 15">
            <a:extLst>
              <a:ext uri="{FF2B5EF4-FFF2-40B4-BE49-F238E27FC236}">
                <a16:creationId xmlns:a16="http://schemas.microsoft.com/office/drawing/2014/main" id="{FDB70777-7E0D-3487-5A42-FFAB7EF0C3CA}"/>
              </a:ext>
            </a:extLst>
          </p:cNvPr>
          <p:cNvPicPr>
            <a:picLocks noChangeAspect="1"/>
          </p:cNvPicPr>
          <p:nvPr/>
        </p:nvPicPr>
        <p:blipFill>
          <a:blip r:embed="rId10"/>
          <a:stretch>
            <a:fillRect/>
          </a:stretch>
        </p:blipFill>
        <p:spPr>
          <a:xfrm>
            <a:off x="8984558" y="2028409"/>
            <a:ext cx="3015074" cy="1147417"/>
          </a:xfrm>
          <a:prstGeom prst="rect">
            <a:avLst/>
          </a:prstGeom>
        </p:spPr>
      </p:pic>
      <p:pic>
        <p:nvPicPr>
          <p:cNvPr id="17" name="Picture 16">
            <a:extLst>
              <a:ext uri="{FF2B5EF4-FFF2-40B4-BE49-F238E27FC236}">
                <a16:creationId xmlns:a16="http://schemas.microsoft.com/office/drawing/2014/main" id="{6D71A51B-1116-E7EF-ED8C-596CD473C517}"/>
              </a:ext>
            </a:extLst>
          </p:cNvPr>
          <p:cNvPicPr>
            <a:picLocks noChangeAspect="1"/>
          </p:cNvPicPr>
          <p:nvPr/>
        </p:nvPicPr>
        <p:blipFill>
          <a:blip r:embed="rId11"/>
          <a:stretch>
            <a:fillRect/>
          </a:stretch>
        </p:blipFill>
        <p:spPr>
          <a:xfrm>
            <a:off x="9417565" y="4487379"/>
            <a:ext cx="2582314" cy="2129351"/>
          </a:xfrm>
          <a:prstGeom prst="rect">
            <a:avLst/>
          </a:prstGeom>
        </p:spPr>
      </p:pic>
      <p:sp>
        <p:nvSpPr>
          <p:cNvPr id="18" name="Arrow: Right 17">
            <a:extLst>
              <a:ext uri="{FF2B5EF4-FFF2-40B4-BE49-F238E27FC236}">
                <a16:creationId xmlns:a16="http://schemas.microsoft.com/office/drawing/2014/main" id="{703D7221-6284-84D9-FB5B-A46124DC3707}"/>
              </a:ext>
            </a:extLst>
          </p:cNvPr>
          <p:cNvSpPr/>
          <p:nvPr/>
        </p:nvSpPr>
        <p:spPr>
          <a:xfrm rot="5400000">
            <a:off x="10454978" y="3606232"/>
            <a:ext cx="888199" cy="495981"/>
          </a:xfrm>
          <a:prstGeom prst="rightArrow">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tangle 18">
            <a:extLst>
              <a:ext uri="{FF2B5EF4-FFF2-40B4-BE49-F238E27FC236}">
                <a16:creationId xmlns:a16="http://schemas.microsoft.com/office/drawing/2014/main" id="{5F9938BD-23A5-04F1-F6CF-E7D697D02429}"/>
              </a:ext>
            </a:extLst>
          </p:cNvPr>
          <p:cNvSpPr/>
          <p:nvPr/>
        </p:nvSpPr>
        <p:spPr>
          <a:xfrm>
            <a:off x="3410208" y="-131059"/>
            <a:ext cx="5259901" cy="923330"/>
          </a:xfrm>
          <a:prstGeom prst="rect">
            <a:avLst/>
          </a:prstGeom>
          <a:noFill/>
        </p:spPr>
        <p:txBody>
          <a:bodyPr wrap="none" lIns="91440" tIns="45720" rIns="91440" bIns="45720">
            <a:spAutoFit/>
          </a:bodyPr>
          <a:lstStyle/>
          <a:p>
            <a:r>
              <a:rPr lang="nl-NL" sz="5400" dirty="0" err="1"/>
              <a:t>Vowel</a:t>
            </a:r>
            <a:r>
              <a:rPr lang="nl-NL" sz="5400" dirty="0"/>
              <a:t> </a:t>
            </a:r>
            <a:r>
              <a:rPr lang="nl-NL" sz="5400" dirty="0" err="1"/>
              <a:t>recognition</a:t>
            </a:r>
            <a:endParaRPr lang="nl-NL" sz="5400" dirty="0"/>
          </a:p>
        </p:txBody>
      </p:sp>
    </p:spTree>
    <p:extLst>
      <p:ext uri="{BB962C8B-B14F-4D97-AF65-F5344CB8AC3E}">
        <p14:creationId xmlns:p14="http://schemas.microsoft.com/office/powerpoint/2010/main" val="90284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p:bldP spid="11" grpId="0"/>
      <p:bldP spid="12" grpId="0"/>
      <p:bldP spid="13" grpId="0"/>
      <p:bldP spid="1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39DE726-4527-3B83-E59C-D91EF534ED51}"/>
              </a:ext>
            </a:extLst>
          </p:cNvPr>
          <p:cNvSpPr/>
          <p:nvPr/>
        </p:nvSpPr>
        <p:spPr>
          <a:xfrm>
            <a:off x="3370446" y="104576"/>
            <a:ext cx="5451108" cy="923330"/>
          </a:xfrm>
          <a:prstGeom prst="rect">
            <a:avLst/>
          </a:prstGeom>
          <a:noFill/>
        </p:spPr>
        <p:txBody>
          <a:bodyPr wrap="none" lIns="91440" tIns="45720" rIns="91440" bIns="45720">
            <a:spAutoFit/>
          </a:bodyPr>
          <a:lstStyle/>
          <a:p>
            <a:r>
              <a:rPr lang="nl-NL" sz="5400" dirty="0"/>
              <a:t>Training the model</a:t>
            </a:r>
          </a:p>
        </p:txBody>
      </p:sp>
      <p:pic>
        <p:nvPicPr>
          <p:cNvPr id="4" name="Picture 2" descr="ARD KIT TINYML: Arduino - Leren Kit Tiny Machine bei reichelt elektronik">
            <a:extLst>
              <a:ext uri="{FF2B5EF4-FFF2-40B4-BE49-F238E27FC236}">
                <a16:creationId xmlns:a16="http://schemas.microsoft.com/office/drawing/2014/main" id="{82AE54C6-CB24-C164-9F81-135F1C8A5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779" y="4231955"/>
            <a:ext cx="3292305" cy="2118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F3656C9-F615-6DCE-F934-99AB05816BB9}"/>
              </a:ext>
            </a:extLst>
          </p:cNvPr>
          <p:cNvPicPr>
            <a:picLocks noChangeAspect="1"/>
          </p:cNvPicPr>
          <p:nvPr/>
        </p:nvPicPr>
        <p:blipFill>
          <a:blip r:embed="rId3"/>
          <a:stretch>
            <a:fillRect/>
          </a:stretch>
        </p:blipFill>
        <p:spPr>
          <a:xfrm>
            <a:off x="331590" y="1138518"/>
            <a:ext cx="1783131" cy="1359195"/>
          </a:xfrm>
          <a:prstGeom prst="rect">
            <a:avLst/>
          </a:prstGeom>
        </p:spPr>
      </p:pic>
      <p:pic>
        <p:nvPicPr>
          <p:cNvPr id="6" name="Picture 5">
            <a:extLst>
              <a:ext uri="{FF2B5EF4-FFF2-40B4-BE49-F238E27FC236}">
                <a16:creationId xmlns:a16="http://schemas.microsoft.com/office/drawing/2014/main" id="{E3EABC74-7F4A-2A7D-BFFF-5BBD84FF4559}"/>
              </a:ext>
            </a:extLst>
          </p:cNvPr>
          <p:cNvPicPr>
            <a:picLocks noChangeAspect="1"/>
          </p:cNvPicPr>
          <p:nvPr/>
        </p:nvPicPr>
        <p:blipFill>
          <a:blip r:embed="rId4"/>
          <a:stretch>
            <a:fillRect/>
          </a:stretch>
        </p:blipFill>
        <p:spPr>
          <a:xfrm>
            <a:off x="2275736" y="1138518"/>
            <a:ext cx="1783130" cy="1359195"/>
          </a:xfrm>
          <a:prstGeom prst="rect">
            <a:avLst/>
          </a:prstGeom>
        </p:spPr>
      </p:pic>
      <p:sp>
        <p:nvSpPr>
          <p:cNvPr id="7" name="TextBox 6">
            <a:extLst>
              <a:ext uri="{FF2B5EF4-FFF2-40B4-BE49-F238E27FC236}">
                <a16:creationId xmlns:a16="http://schemas.microsoft.com/office/drawing/2014/main" id="{B403600A-9996-C3D5-D946-F21FE61DACFC}"/>
              </a:ext>
            </a:extLst>
          </p:cNvPr>
          <p:cNvSpPr txBox="1"/>
          <p:nvPr/>
        </p:nvSpPr>
        <p:spPr>
          <a:xfrm>
            <a:off x="4219881" y="1703295"/>
            <a:ext cx="467060" cy="369332"/>
          </a:xfrm>
          <a:prstGeom prst="rect">
            <a:avLst/>
          </a:prstGeom>
          <a:noFill/>
        </p:spPr>
        <p:txBody>
          <a:bodyPr wrap="square" rtlCol="0">
            <a:spAutoFit/>
          </a:bodyPr>
          <a:lstStyle/>
          <a:p>
            <a:r>
              <a:rPr lang="nl-NL" dirty="0"/>
              <a:t>“i”</a:t>
            </a:r>
          </a:p>
        </p:txBody>
      </p:sp>
      <p:sp>
        <p:nvSpPr>
          <p:cNvPr id="8" name="TextBox 7">
            <a:extLst>
              <a:ext uri="{FF2B5EF4-FFF2-40B4-BE49-F238E27FC236}">
                <a16:creationId xmlns:a16="http://schemas.microsoft.com/office/drawing/2014/main" id="{284FC3E4-BDFD-5315-4A0B-883B358AA21B}"/>
              </a:ext>
            </a:extLst>
          </p:cNvPr>
          <p:cNvSpPr txBox="1"/>
          <p:nvPr/>
        </p:nvSpPr>
        <p:spPr>
          <a:xfrm>
            <a:off x="4219881" y="3244334"/>
            <a:ext cx="630025" cy="369332"/>
          </a:xfrm>
          <a:prstGeom prst="rect">
            <a:avLst/>
          </a:prstGeom>
          <a:noFill/>
        </p:spPr>
        <p:txBody>
          <a:bodyPr wrap="square" rtlCol="0">
            <a:spAutoFit/>
          </a:bodyPr>
          <a:lstStyle/>
          <a:p>
            <a:r>
              <a:rPr lang="nl-NL" dirty="0"/>
              <a:t>“a”</a:t>
            </a:r>
          </a:p>
        </p:txBody>
      </p:sp>
      <p:pic>
        <p:nvPicPr>
          <p:cNvPr id="10" name="Picture 9">
            <a:extLst>
              <a:ext uri="{FF2B5EF4-FFF2-40B4-BE49-F238E27FC236}">
                <a16:creationId xmlns:a16="http://schemas.microsoft.com/office/drawing/2014/main" id="{6DD92E9D-56E1-F4FF-B449-727E95FFF75A}"/>
              </a:ext>
            </a:extLst>
          </p:cNvPr>
          <p:cNvPicPr>
            <a:picLocks noChangeAspect="1"/>
          </p:cNvPicPr>
          <p:nvPr/>
        </p:nvPicPr>
        <p:blipFill>
          <a:blip r:embed="rId5"/>
          <a:stretch>
            <a:fillRect/>
          </a:stretch>
        </p:blipFill>
        <p:spPr>
          <a:xfrm>
            <a:off x="331589" y="2697802"/>
            <a:ext cx="1783131" cy="1359195"/>
          </a:xfrm>
          <a:prstGeom prst="rect">
            <a:avLst/>
          </a:prstGeom>
        </p:spPr>
      </p:pic>
      <p:pic>
        <p:nvPicPr>
          <p:cNvPr id="12" name="Picture 11">
            <a:extLst>
              <a:ext uri="{FF2B5EF4-FFF2-40B4-BE49-F238E27FC236}">
                <a16:creationId xmlns:a16="http://schemas.microsoft.com/office/drawing/2014/main" id="{8E285FE8-36B1-ACC6-3FB2-E9F775E8D9C5}"/>
              </a:ext>
            </a:extLst>
          </p:cNvPr>
          <p:cNvPicPr>
            <a:picLocks noChangeAspect="1"/>
          </p:cNvPicPr>
          <p:nvPr/>
        </p:nvPicPr>
        <p:blipFill>
          <a:blip r:embed="rId6"/>
          <a:stretch>
            <a:fillRect/>
          </a:stretch>
        </p:blipFill>
        <p:spPr>
          <a:xfrm>
            <a:off x="2275735" y="2697801"/>
            <a:ext cx="1783131" cy="1359195"/>
          </a:xfrm>
          <a:prstGeom prst="rect">
            <a:avLst/>
          </a:prstGeom>
        </p:spPr>
      </p:pic>
      <p:sp>
        <p:nvSpPr>
          <p:cNvPr id="13" name="Arrow: Right 12">
            <a:extLst>
              <a:ext uri="{FF2B5EF4-FFF2-40B4-BE49-F238E27FC236}">
                <a16:creationId xmlns:a16="http://schemas.microsoft.com/office/drawing/2014/main" id="{9F8FE8A1-923F-7E8D-A0C3-F76DD5D6F879}"/>
              </a:ext>
            </a:extLst>
          </p:cNvPr>
          <p:cNvSpPr/>
          <p:nvPr/>
        </p:nvSpPr>
        <p:spPr>
          <a:xfrm>
            <a:off x="4701639" y="1727782"/>
            <a:ext cx="277906" cy="2599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xtBox 13">
            <a:extLst>
              <a:ext uri="{FF2B5EF4-FFF2-40B4-BE49-F238E27FC236}">
                <a16:creationId xmlns:a16="http://schemas.microsoft.com/office/drawing/2014/main" id="{AE6327A0-FAE7-4CF6-9C3D-436A68E503CA}"/>
              </a:ext>
            </a:extLst>
          </p:cNvPr>
          <p:cNvSpPr txBox="1"/>
          <p:nvPr/>
        </p:nvSpPr>
        <p:spPr>
          <a:xfrm>
            <a:off x="4988859" y="1703295"/>
            <a:ext cx="975552" cy="369332"/>
          </a:xfrm>
          <a:prstGeom prst="rect">
            <a:avLst/>
          </a:prstGeom>
          <a:noFill/>
        </p:spPr>
        <p:txBody>
          <a:bodyPr wrap="square" rtlCol="0">
            <a:spAutoFit/>
          </a:bodyPr>
          <a:lstStyle/>
          <a:p>
            <a:r>
              <a:rPr lang="nl-NL" dirty="0">
                <a:latin typeface="Courier New" panose="02070309020205020404" pitchFamily="49" charset="0"/>
                <a:cs typeface="Courier New" panose="02070309020205020404" pitchFamily="49" charset="0"/>
              </a:rPr>
              <a:t>i.csv</a:t>
            </a:r>
          </a:p>
        </p:txBody>
      </p:sp>
      <p:sp>
        <p:nvSpPr>
          <p:cNvPr id="15" name="TextBox 14">
            <a:extLst>
              <a:ext uri="{FF2B5EF4-FFF2-40B4-BE49-F238E27FC236}">
                <a16:creationId xmlns:a16="http://schemas.microsoft.com/office/drawing/2014/main" id="{6BFD93A2-A043-8E4E-D456-C3C3F8626442}"/>
              </a:ext>
            </a:extLst>
          </p:cNvPr>
          <p:cNvSpPr txBox="1"/>
          <p:nvPr/>
        </p:nvSpPr>
        <p:spPr>
          <a:xfrm>
            <a:off x="4995873" y="3244334"/>
            <a:ext cx="975552" cy="369332"/>
          </a:xfrm>
          <a:prstGeom prst="rect">
            <a:avLst/>
          </a:prstGeom>
          <a:noFill/>
        </p:spPr>
        <p:txBody>
          <a:bodyPr wrap="square" rtlCol="0">
            <a:spAutoFit/>
          </a:bodyPr>
          <a:lstStyle/>
          <a:p>
            <a:r>
              <a:rPr lang="nl-NL" dirty="0">
                <a:latin typeface="Courier New" panose="02070309020205020404" pitchFamily="49" charset="0"/>
                <a:cs typeface="Courier New" panose="02070309020205020404" pitchFamily="49" charset="0"/>
              </a:rPr>
              <a:t>a.csv</a:t>
            </a:r>
          </a:p>
        </p:txBody>
      </p:sp>
      <p:sp>
        <p:nvSpPr>
          <p:cNvPr id="16" name="Arrow: Right 15">
            <a:extLst>
              <a:ext uri="{FF2B5EF4-FFF2-40B4-BE49-F238E27FC236}">
                <a16:creationId xmlns:a16="http://schemas.microsoft.com/office/drawing/2014/main" id="{3AEDBB08-F18B-6F90-4A4E-665E77675016}"/>
              </a:ext>
            </a:extLst>
          </p:cNvPr>
          <p:cNvSpPr/>
          <p:nvPr/>
        </p:nvSpPr>
        <p:spPr>
          <a:xfrm>
            <a:off x="4710953" y="3299012"/>
            <a:ext cx="277906" cy="2599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Picture 17">
            <a:extLst>
              <a:ext uri="{FF2B5EF4-FFF2-40B4-BE49-F238E27FC236}">
                <a16:creationId xmlns:a16="http://schemas.microsoft.com/office/drawing/2014/main" id="{BAB866BA-AAB7-7122-24A3-86016C1FD5A4}"/>
              </a:ext>
            </a:extLst>
          </p:cNvPr>
          <p:cNvPicPr>
            <a:picLocks noChangeAspect="1"/>
          </p:cNvPicPr>
          <p:nvPr/>
        </p:nvPicPr>
        <p:blipFill>
          <a:blip r:embed="rId7"/>
          <a:stretch>
            <a:fillRect/>
          </a:stretch>
        </p:blipFill>
        <p:spPr>
          <a:xfrm>
            <a:off x="3949027" y="4970357"/>
            <a:ext cx="1783130" cy="1379648"/>
          </a:xfrm>
          <a:prstGeom prst="rect">
            <a:avLst/>
          </a:prstGeom>
        </p:spPr>
      </p:pic>
      <p:pic>
        <p:nvPicPr>
          <p:cNvPr id="19" name="Picture 4" descr="Structure your code better in Google Colab with Text and Code Cells | by  Mitesh Parmar | Medium">
            <a:extLst>
              <a:ext uri="{FF2B5EF4-FFF2-40B4-BE49-F238E27FC236}">
                <a16:creationId xmlns:a16="http://schemas.microsoft.com/office/drawing/2014/main" id="{8F3F5E23-5341-0697-08DD-E14235566C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3213" y="842024"/>
            <a:ext cx="2463793" cy="10944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27D1BA9-7BBD-EA44-A460-F2497630710A}"/>
              </a:ext>
            </a:extLst>
          </p:cNvPr>
          <p:cNvPicPr>
            <a:picLocks noChangeAspect="1"/>
          </p:cNvPicPr>
          <p:nvPr/>
        </p:nvPicPr>
        <p:blipFill>
          <a:blip r:embed="rId9"/>
          <a:stretch>
            <a:fillRect/>
          </a:stretch>
        </p:blipFill>
        <p:spPr>
          <a:xfrm>
            <a:off x="8984558" y="2028409"/>
            <a:ext cx="3015074" cy="1147417"/>
          </a:xfrm>
          <a:prstGeom prst="rect">
            <a:avLst/>
          </a:prstGeom>
        </p:spPr>
      </p:pic>
      <p:pic>
        <p:nvPicPr>
          <p:cNvPr id="21" name="Picture 20">
            <a:extLst>
              <a:ext uri="{FF2B5EF4-FFF2-40B4-BE49-F238E27FC236}">
                <a16:creationId xmlns:a16="http://schemas.microsoft.com/office/drawing/2014/main" id="{78EF5963-7D2D-DA3C-91C7-0E063F7BA380}"/>
              </a:ext>
            </a:extLst>
          </p:cNvPr>
          <p:cNvPicPr>
            <a:picLocks noChangeAspect="1"/>
          </p:cNvPicPr>
          <p:nvPr/>
        </p:nvPicPr>
        <p:blipFill>
          <a:blip r:embed="rId10"/>
          <a:stretch>
            <a:fillRect/>
          </a:stretch>
        </p:blipFill>
        <p:spPr>
          <a:xfrm>
            <a:off x="9417565" y="4487379"/>
            <a:ext cx="2582314" cy="2129351"/>
          </a:xfrm>
          <a:prstGeom prst="rect">
            <a:avLst/>
          </a:prstGeom>
        </p:spPr>
      </p:pic>
      <p:sp>
        <p:nvSpPr>
          <p:cNvPr id="22" name="Arrow: Right 21">
            <a:extLst>
              <a:ext uri="{FF2B5EF4-FFF2-40B4-BE49-F238E27FC236}">
                <a16:creationId xmlns:a16="http://schemas.microsoft.com/office/drawing/2014/main" id="{58404638-2793-64E8-4D3A-6060BF8BBF6F}"/>
              </a:ext>
            </a:extLst>
          </p:cNvPr>
          <p:cNvSpPr/>
          <p:nvPr/>
        </p:nvSpPr>
        <p:spPr>
          <a:xfrm rot="5400000">
            <a:off x="10454978" y="3606232"/>
            <a:ext cx="888199" cy="495981"/>
          </a:xfrm>
          <a:prstGeom prst="rightArrow">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647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P spid="14" grpId="0"/>
      <p:bldP spid="15" grpId="0"/>
      <p:bldP spid="16" grpId="0" animBg="1"/>
      <p:bldP spid="2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39DE726-4527-3B83-E59C-D91EF534ED51}"/>
              </a:ext>
            </a:extLst>
          </p:cNvPr>
          <p:cNvSpPr/>
          <p:nvPr/>
        </p:nvSpPr>
        <p:spPr>
          <a:xfrm>
            <a:off x="3570166" y="67501"/>
            <a:ext cx="4788490" cy="923330"/>
          </a:xfrm>
          <a:prstGeom prst="rect">
            <a:avLst/>
          </a:prstGeom>
          <a:noFill/>
        </p:spPr>
        <p:txBody>
          <a:bodyPr wrap="none" lIns="91440" tIns="45720" rIns="91440" bIns="45720">
            <a:spAutoFit/>
          </a:bodyPr>
          <a:lstStyle/>
          <a:p>
            <a:r>
              <a:rPr lang="nl-NL" sz="5400" dirty="0"/>
              <a:t>Using the model</a:t>
            </a:r>
          </a:p>
        </p:txBody>
      </p:sp>
      <p:pic>
        <p:nvPicPr>
          <p:cNvPr id="4" name="Picture 2" descr="ARD KIT TINYML: Arduino - Leren Kit Tiny Machine bei reichelt elektronik">
            <a:extLst>
              <a:ext uri="{FF2B5EF4-FFF2-40B4-BE49-F238E27FC236}">
                <a16:creationId xmlns:a16="http://schemas.microsoft.com/office/drawing/2014/main" id="{82AE54C6-CB24-C164-9F81-135F1C8A5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85" y="1292073"/>
            <a:ext cx="3292305" cy="21180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tructure your code better in Google Colab with Text and Code Cells | by  Mitesh Parmar | Medium">
            <a:extLst>
              <a:ext uri="{FF2B5EF4-FFF2-40B4-BE49-F238E27FC236}">
                <a16:creationId xmlns:a16="http://schemas.microsoft.com/office/drawing/2014/main" id="{8F3F5E23-5341-0697-08DD-E14235566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213" y="842024"/>
            <a:ext cx="2463793" cy="10944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27D1BA9-7BBD-EA44-A460-F2497630710A}"/>
              </a:ext>
            </a:extLst>
          </p:cNvPr>
          <p:cNvPicPr>
            <a:picLocks noChangeAspect="1"/>
          </p:cNvPicPr>
          <p:nvPr/>
        </p:nvPicPr>
        <p:blipFill>
          <a:blip r:embed="rId4"/>
          <a:stretch>
            <a:fillRect/>
          </a:stretch>
        </p:blipFill>
        <p:spPr>
          <a:xfrm>
            <a:off x="8984558" y="2028409"/>
            <a:ext cx="3015074" cy="1147417"/>
          </a:xfrm>
          <a:prstGeom prst="rect">
            <a:avLst/>
          </a:prstGeom>
        </p:spPr>
      </p:pic>
      <p:pic>
        <p:nvPicPr>
          <p:cNvPr id="21" name="Picture 20">
            <a:extLst>
              <a:ext uri="{FF2B5EF4-FFF2-40B4-BE49-F238E27FC236}">
                <a16:creationId xmlns:a16="http://schemas.microsoft.com/office/drawing/2014/main" id="{78EF5963-7D2D-DA3C-91C7-0E063F7BA380}"/>
              </a:ext>
            </a:extLst>
          </p:cNvPr>
          <p:cNvPicPr>
            <a:picLocks noChangeAspect="1"/>
          </p:cNvPicPr>
          <p:nvPr/>
        </p:nvPicPr>
        <p:blipFill>
          <a:blip r:embed="rId5"/>
          <a:stretch>
            <a:fillRect/>
          </a:stretch>
        </p:blipFill>
        <p:spPr>
          <a:xfrm>
            <a:off x="9417565" y="4487379"/>
            <a:ext cx="2582314" cy="2129351"/>
          </a:xfrm>
          <a:prstGeom prst="rect">
            <a:avLst/>
          </a:prstGeom>
        </p:spPr>
      </p:pic>
      <p:sp>
        <p:nvSpPr>
          <p:cNvPr id="22" name="Arrow: Right 21">
            <a:extLst>
              <a:ext uri="{FF2B5EF4-FFF2-40B4-BE49-F238E27FC236}">
                <a16:creationId xmlns:a16="http://schemas.microsoft.com/office/drawing/2014/main" id="{58404638-2793-64E8-4D3A-6060BF8BBF6F}"/>
              </a:ext>
            </a:extLst>
          </p:cNvPr>
          <p:cNvSpPr/>
          <p:nvPr/>
        </p:nvSpPr>
        <p:spPr>
          <a:xfrm rot="5400000">
            <a:off x="10454978" y="3606232"/>
            <a:ext cx="888199" cy="495981"/>
          </a:xfrm>
          <a:prstGeom prst="rightArrow">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Picture 1">
            <a:extLst>
              <a:ext uri="{FF2B5EF4-FFF2-40B4-BE49-F238E27FC236}">
                <a16:creationId xmlns:a16="http://schemas.microsoft.com/office/drawing/2014/main" id="{6FE5E4BF-F8D8-4F85-AA48-4EF983B6D84D}"/>
              </a:ext>
            </a:extLst>
          </p:cNvPr>
          <p:cNvPicPr>
            <a:picLocks noChangeAspect="1"/>
          </p:cNvPicPr>
          <p:nvPr/>
        </p:nvPicPr>
        <p:blipFill>
          <a:blip r:embed="rId6"/>
          <a:stretch>
            <a:fillRect/>
          </a:stretch>
        </p:blipFill>
        <p:spPr>
          <a:xfrm>
            <a:off x="3837401" y="1936488"/>
            <a:ext cx="3313537" cy="2051669"/>
          </a:xfrm>
          <a:prstGeom prst="rect">
            <a:avLst/>
          </a:prstGeom>
        </p:spPr>
      </p:pic>
      <p:pic>
        <p:nvPicPr>
          <p:cNvPr id="9" name="Picture 8">
            <a:extLst>
              <a:ext uri="{FF2B5EF4-FFF2-40B4-BE49-F238E27FC236}">
                <a16:creationId xmlns:a16="http://schemas.microsoft.com/office/drawing/2014/main" id="{74876FDB-7878-1C5A-6562-7112D7AE4E22}"/>
              </a:ext>
            </a:extLst>
          </p:cNvPr>
          <p:cNvPicPr>
            <a:picLocks noChangeAspect="1"/>
          </p:cNvPicPr>
          <p:nvPr/>
        </p:nvPicPr>
        <p:blipFill>
          <a:blip r:embed="rId7"/>
          <a:stretch>
            <a:fillRect/>
          </a:stretch>
        </p:blipFill>
        <p:spPr>
          <a:xfrm>
            <a:off x="2019034" y="3988157"/>
            <a:ext cx="1432377" cy="2387293"/>
          </a:xfrm>
          <a:prstGeom prst="rect">
            <a:avLst/>
          </a:prstGeom>
        </p:spPr>
      </p:pic>
    </p:spTree>
    <p:extLst>
      <p:ext uri="{BB962C8B-B14F-4D97-AF65-F5344CB8AC3E}">
        <p14:creationId xmlns:p14="http://schemas.microsoft.com/office/powerpoint/2010/main" val="245159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9378-4F63-C9AE-A7F6-105F630F0911}"/>
              </a:ext>
            </a:extLst>
          </p:cNvPr>
          <p:cNvSpPr>
            <a:spLocks noGrp="1"/>
          </p:cNvSpPr>
          <p:nvPr>
            <p:ph type="title"/>
          </p:nvPr>
        </p:nvSpPr>
        <p:spPr/>
        <p:txBody>
          <a:bodyPr/>
          <a:lstStyle/>
          <a:p>
            <a:r>
              <a:rPr lang="nl-NL" dirty="0"/>
              <a:t>Want </a:t>
            </a:r>
            <a:r>
              <a:rPr lang="nl-NL" dirty="0" err="1"/>
              <a:t>to</a:t>
            </a:r>
            <a:r>
              <a:rPr lang="nl-NL" dirty="0"/>
              <a:t> </a:t>
            </a:r>
            <a:r>
              <a:rPr lang="nl-NL" dirty="0" err="1"/>
              <a:t>try</a:t>
            </a:r>
            <a:r>
              <a:rPr lang="nl-NL" dirty="0"/>
              <a:t>? </a:t>
            </a:r>
          </a:p>
        </p:txBody>
      </p:sp>
      <p:sp>
        <p:nvSpPr>
          <p:cNvPr id="3" name="Content Placeholder 2">
            <a:extLst>
              <a:ext uri="{FF2B5EF4-FFF2-40B4-BE49-F238E27FC236}">
                <a16:creationId xmlns:a16="http://schemas.microsoft.com/office/drawing/2014/main" id="{F055F50E-0530-9004-1EEA-AB8253235556}"/>
              </a:ext>
            </a:extLst>
          </p:cNvPr>
          <p:cNvSpPr>
            <a:spLocks noGrp="1"/>
          </p:cNvSpPr>
          <p:nvPr>
            <p:ph idx="1"/>
          </p:nvPr>
        </p:nvSpPr>
        <p:spPr>
          <a:xfrm>
            <a:off x="623888" y="1773238"/>
            <a:ext cx="10509250" cy="2074414"/>
          </a:xfrm>
        </p:spPr>
        <p:txBody>
          <a:bodyPr/>
          <a:lstStyle/>
          <a:p>
            <a:r>
              <a:rPr lang="nl-NL" dirty="0"/>
              <a:t>Tensorflow </a:t>
            </a:r>
            <a:r>
              <a:rPr lang="nl-NL" dirty="0" err="1"/>
              <a:t>lite</a:t>
            </a:r>
            <a:endParaRPr lang="nl-NL" dirty="0"/>
          </a:p>
          <a:p>
            <a:r>
              <a:rPr lang="nl-NL" dirty="0">
                <a:hlinkClick r:id="rId2"/>
              </a:rPr>
              <a:t>https://www.youtube.com/watch?v=1ArBvNGXNuU</a:t>
            </a:r>
          </a:p>
          <a:p>
            <a:r>
              <a:rPr lang="nl-NL" dirty="0">
                <a:hlinkClick r:id="rId2"/>
              </a:rPr>
              <a:t>https://www.youtube.com/watch?v=so_XmpbE13c</a:t>
            </a:r>
            <a:endParaRPr lang="nl-NL" dirty="0"/>
          </a:p>
          <a:p>
            <a:endParaRPr lang="nl-NL" dirty="0"/>
          </a:p>
        </p:txBody>
      </p:sp>
    </p:spTree>
    <p:extLst>
      <p:ext uri="{BB962C8B-B14F-4D97-AF65-F5344CB8AC3E}">
        <p14:creationId xmlns:p14="http://schemas.microsoft.com/office/powerpoint/2010/main" val="9773826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p:nvPr/>
        </p:nvSpPr>
        <p:spPr>
          <a:xfrm>
            <a:off x="813704" y="2105561"/>
            <a:ext cx="9302235" cy="2554505"/>
          </a:xfrm>
          <a:prstGeom prst="rect">
            <a:avLst/>
          </a:prstGeom>
          <a:noFill/>
          <a:ln>
            <a:noFill/>
          </a:ln>
        </p:spPr>
        <p:txBody>
          <a:bodyPr spcFirstLastPara="1" wrap="square" lIns="91425" tIns="45700" rIns="91425" bIns="45700" anchor="t" anchorCtr="0">
            <a:spAutoFit/>
          </a:bodyPr>
          <a:lstStyle/>
          <a:p>
            <a:r>
              <a:rPr lang="en-US" sz="8000" b="1" dirty="0">
                <a:solidFill>
                  <a:schemeClr val="lt1"/>
                </a:solidFill>
                <a:latin typeface="Nunito"/>
                <a:ea typeface="Nunito"/>
                <a:cs typeface="Nunito"/>
              </a:rPr>
              <a:t>Model Compression</a:t>
            </a:r>
          </a:p>
        </p:txBody>
      </p:sp>
      <p:sp>
        <p:nvSpPr>
          <p:cNvPr id="61" name="Google Shape;61;p1"/>
          <p:cNvSpPr txBox="1"/>
          <p:nvPr/>
        </p:nvSpPr>
        <p:spPr>
          <a:xfrm>
            <a:off x="813704" y="5752274"/>
            <a:ext cx="6089013" cy="338554"/>
          </a:xfrm>
          <a:prstGeom prst="rect">
            <a:avLst/>
          </a:prstGeom>
          <a:noFill/>
          <a:ln>
            <a:noFill/>
          </a:ln>
        </p:spPr>
        <p:txBody>
          <a:bodyPr spcFirstLastPara="1" wrap="square" lIns="91425" tIns="45700" rIns="91425" bIns="45700" anchor="t" anchorCtr="0">
            <a:spAutoFit/>
          </a:bodyPr>
          <a:lstStyle/>
          <a:p>
            <a:r>
              <a:rPr lang="en-US" sz="1600" dirty="0">
                <a:solidFill>
                  <a:schemeClr val="lt1"/>
                </a:solidFill>
                <a:latin typeface="Nunito Sans"/>
                <a:ea typeface="Nunito Sans"/>
                <a:cs typeface="Nunito Sans"/>
                <a:sym typeface="Nunito Sans"/>
              </a:rPr>
              <a:t>Rosario Catelli｜00. 00. 20XX</a:t>
            </a:r>
            <a:endParaRPr sz="1600" dirty="0">
              <a:solidFill>
                <a:schemeClr val="lt1"/>
              </a:solidFill>
              <a:latin typeface="Nunito Sans"/>
              <a:ea typeface="Nunito Sans"/>
              <a:cs typeface="Nunito Sans"/>
              <a:sym typeface="Nunito Sans"/>
            </a:endParaRPr>
          </a:p>
        </p:txBody>
      </p:sp>
      <p:sp>
        <p:nvSpPr>
          <p:cNvPr id="62" name="Google Shape;62;p1"/>
          <p:cNvSpPr txBox="1"/>
          <p:nvPr/>
        </p:nvSpPr>
        <p:spPr>
          <a:xfrm>
            <a:off x="813704" y="6090828"/>
            <a:ext cx="6089013"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lt1"/>
                </a:solidFill>
                <a:latin typeface="Nunito Sans"/>
                <a:ea typeface="Nunito Sans"/>
                <a:cs typeface="Nunito Sans"/>
                <a:sym typeface="Nunito Sans"/>
              </a:rPr>
              <a:t>humancentered-ai.eu</a:t>
            </a: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p:nvPr/>
        </p:nvSpPr>
        <p:spPr>
          <a:xfrm>
            <a:off x="740416" y="613009"/>
            <a:ext cx="899867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rgbClr val="58B897"/>
                </a:solidFill>
                <a:latin typeface="Nunito"/>
                <a:ea typeface="Nunito"/>
                <a:cs typeface="Nunito"/>
                <a:sym typeface="Nunito"/>
              </a:rPr>
              <a:t>Contents</a:t>
            </a:r>
            <a:endParaRPr sz="4000" b="1" dirty="0">
              <a:solidFill>
                <a:srgbClr val="58B897"/>
              </a:solidFill>
              <a:latin typeface="Nunito"/>
              <a:ea typeface="Nunito"/>
              <a:cs typeface="Nunito"/>
              <a:sym typeface="Nunito"/>
            </a:endParaRPr>
          </a:p>
        </p:txBody>
      </p:sp>
      <p:sp>
        <p:nvSpPr>
          <p:cNvPr id="68" name="Google Shape;68;p2"/>
          <p:cNvSpPr/>
          <p:nvPr/>
        </p:nvSpPr>
        <p:spPr>
          <a:xfrm>
            <a:off x="8845602" y="2808413"/>
            <a:ext cx="2095500" cy="523220"/>
          </a:xfrm>
          <a:prstGeom prst="roundRect">
            <a:avLst>
              <a:gd name="adj" fmla="val 50000"/>
            </a:avLst>
          </a:prstGeom>
          <a:gradFill>
            <a:gsLst>
              <a:gs pos="0">
                <a:srgbClr val="4CB3E6"/>
              </a:gs>
              <a:gs pos="100000">
                <a:srgbClr val="58B897"/>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Nunito Sans"/>
                <a:ea typeface="Nunito Sans"/>
                <a:cs typeface="Nunito Sans"/>
                <a:sym typeface="Nunito Sans"/>
              </a:rPr>
              <a:t>Conclusion, Q&amp;A</a:t>
            </a:r>
            <a:endParaRPr sz="1800" dirty="0">
              <a:solidFill>
                <a:schemeClr val="lt1"/>
              </a:solidFill>
              <a:latin typeface="Nunito Sans"/>
              <a:ea typeface="Nunito Sans"/>
              <a:cs typeface="Nunito Sans"/>
              <a:sym typeface="Nunito Sans"/>
            </a:endParaRPr>
          </a:p>
        </p:txBody>
      </p:sp>
      <p:sp>
        <p:nvSpPr>
          <p:cNvPr id="69" name="Google Shape;69;p2"/>
          <p:cNvSpPr/>
          <p:nvPr/>
        </p:nvSpPr>
        <p:spPr>
          <a:xfrm>
            <a:off x="6321477" y="2808413"/>
            <a:ext cx="2095500" cy="523220"/>
          </a:xfrm>
          <a:prstGeom prst="roundRect">
            <a:avLst>
              <a:gd name="adj" fmla="val 50000"/>
            </a:avLst>
          </a:prstGeom>
          <a:gradFill>
            <a:gsLst>
              <a:gs pos="0">
                <a:srgbClr val="4CB3E6"/>
              </a:gs>
              <a:gs pos="100000">
                <a:srgbClr val="58B897"/>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Nunito Sans"/>
                <a:ea typeface="Nunito Sans"/>
                <a:cs typeface="Nunito Sans"/>
                <a:sym typeface="Nunito Sans"/>
              </a:rPr>
              <a:t>Knowledge Distillation</a:t>
            </a:r>
            <a:endParaRPr sz="1800" dirty="0">
              <a:solidFill>
                <a:schemeClr val="lt1"/>
              </a:solidFill>
              <a:latin typeface="Nunito Sans"/>
              <a:ea typeface="Nunito Sans"/>
              <a:cs typeface="Nunito Sans"/>
              <a:sym typeface="Nunito Sans"/>
            </a:endParaRPr>
          </a:p>
        </p:txBody>
      </p:sp>
      <p:sp>
        <p:nvSpPr>
          <p:cNvPr id="70" name="Google Shape;70;p2"/>
          <p:cNvSpPr/>
          <p:nvPr/>
        </p:nvSpPr>
        <p:spPr>
          <a:xfrm>
            <a:off x="3797352" y="2808413"/>
            <a:ext cx="2095500" cy="523220"/>
          </a:xfrm>
          <a:prstGeom prst="roundRect">
            <a:avLst>
              <a:gd name="adj" fmla="val 50000"/>
            </a:avLst>
          </a:prstGeom>
          <a:gradFill>
            <a:gsLst>
              <a:gs pos="0">
                <a:srgbClr val="4CB3E6"/>
              </a:gs>
              <a:gs pos="100000">
                <a:srgbClr val="58B897"/>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Nunito Sans"/>
                <a:ea typeface="Nunito Sans"/>
                <a:cs typeface="Nunito Sans"/>
                <a:sym typeface="Nunito Sans"/>
              </a:rPr>
              <a:t>Pruning &amp; Quantization</a:t>
            </a:r>
            <a:endParaRPr sz="1800" dirty="0">
              <a:solidFill>
                <a:schemeClr val="lt1"/>
              </a:solidFill>
              <a:latin typeface="Nunito Sans"/>
              <a:ea typeface="Nunito Sans"/>
              <a:cs typeface="Nunito Sans"/>
              <a:sym typeface="Nunito Sans"/>
            </a:endParaRPr>
          </a:p>
        </p:txBody>
      </p:sp>
      <p:sp>
        <p:nvSpPr>
          <p:cNvPr id="71" name="Google Shape;71;p2"/>
          <p:cNvSpPr/>
          <p:nvPr/>
        </p:nvSpPr>
        <p:spPr>
          <a:xfrm>
            <a:off x="1273227" y="2808413"/>
            <a:ext cx="2095500" cy="523220"/>
          </a:xfrm>
          <a:prstGeom prst="roundRect">
            <a:avLst>
              <a:gd name="adj" fmla="val 50000"/>
            </a:avLst>
          </a:prstGeom>
          <a:gradFill>
            <a:gsLst>
              <a:gs pos="0">
                <a:srgbClr val="4CB3E6"/>
              </a:gs>
              <a:gs pos="100000">
                <a:srgbClr val="58B897"/>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Nunito Sans"/>
                <a:ea typeface="Nunito Sans"/>
                <a:cs typeface="Nunito Sans"/>
                <a:sym typeface="Nunito Sans"/>
              </a:rPr>
              <a:t>Introduction</a:t>
            </a:r>
            <a:endParaRPr sz="1800" dirty="0">
              <a:solidFill>
                <a:schemeClr val="lt1"/>
              </a:solidFill>
              <a:latin typeface="Nunito Sans"/>
              <a:ea typeface="Nunito Sans"/>
              <a:cs typeface="Nunito Sans"/>
              <a:sym typeface="Nunito Sans"/>
            </a:endParaRPr>
          </a:p>
        </p:txBody>
      </p:sp>
      <p:sp>
        <p:nvSpPr>
          <p:cNvPr id="72" name="Google Shape;72;p2"/>
          <p:cNvSpPr/>
          <p:nvPr/>
        </p:nvSpPr>
        <p:spPr>
          <a:xfrm>
            <a:off x="1448066" y="2218166"/>
            <a:ext cx="157090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rgbClr val="4CB3E6"/>
                </a:solidFill>
                <a:latin typeface="Nunito Sans Black"/>
                <a:ea typeface="Nunito Sans Black"/>
                <a:cs typeface="Nunito Sans Black"/>
                <a:sym typeface="Nunito Sans Black"/>
              </a:rPr>
              <a:t>01</a:t>
            </a:r>
            <a:endParaRPr sz="4800" b="1" dirty="0">
              <a:solidFill>
                <a:srgbClr val="4CB3E6"/>
              </a:solidFill>
              <a:latin typeface="Nunito Sans Black"/>
              <a:ea typeface="Nunito Sans Black"/>
              <a:cs typeface="Nunito Sans Black"/>
              <a:sym typeface="Nunito Sans Black"/>
            </a:endParaRPr>
          </a:p>
        </p:txBody>
      </p:sp>
      <p:sp>
        <p:nvSpPr>
          <p:cNvPr id="73" name="Google Shape;73;p2"/>
          <p:cNvSpPr/>
          <p:nvPr/>
        </p:nvSpPr>
        <p:spPr>
          <a:xfrm>
            <a:off x="3972190" y="2218166"/>
            <a:ext cx="157090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rgbClr val="4CB3E6"/>
                </a:solidFill>
                <a:latin typeface="Nunito Sans Black"/>
                <a:ea typeface="Nunito Sans Black"/>
                <a:cs typeface="Nunito Sans Black"/>
                <a:sym typeface="Nunito Sans Black"/>
              </a:rPr>
              <a:t>02</a:t>
            </a:r>
            <a:endParaRPr sz="4800" b="1" dirty="0">
              <a:solidFill>
                <a:srgbClr val="4CB3E6"/>
              </a:solidFill>
              <a:latin typeface="Nunito Sans Black"/>
              <a:ea typeface="Nunito Sans Black"/>
              <a:cs typeface="Nunito Sans Black"/>
              <a:sym typeface="Nunito Sans Black"/>
            </a:endParaRPr>
          </a:p>
        </p:txBody>
      </p:sp>
      <p:sp>
        <p:nvSpPr>
          <p:cNvPr id="74" name="Google Shape;74;p2"/>
          <p:cNvSpPr/>
          <p:nvPr/>
        </p:nvSpPr>
        <p:spPr>
          <a:xfrm>
            <a:off x="6496312" y="2218166"/>
            <a:ext cx="157090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rgbClr val="4CB3E6"/>
                </a:solidFill>
                <a:latin typeface="Nunito Sans Black"/>
                <a:ea typeface="Nunito Sans Black"/>
                <a:cs typeface="Nunito Sans Black"/>
                <a:sym typeface="Nunito Sans Black"/>
              </a:rPr>
              <a:t>03</a:t>
            </a:r>
            <a:endParaRPr sz="4800" b="1" dirty="0">
              <a:solidFill>
                <a:srgbClr val="4CB3E6"/>
              </a:solidFill>
              <a:latin typeface="Nunito Sans Black"/>
              <a:ea typeface="Nunito Sans Black"/>
              <a:cs typeface="Nunito Sans Black"/>
              <a:sym typeface="Nunito Sans Black"/>
            </a:endParaRPr>
          </a:p>
        </p:txBody>
      </p:sp>
      <p:sp>
        <p:nvSpPr>
          <p:cNvPr id="75" name="Google Shape;75;p2"/>
          <p:cNvSpPr/>
          <p:nvPr/>
        </p:nvSpPr>
        <p:spPr>
          <a:xfrm>
            <a:off x="9024376" y="2218166"/>
            <a:ext cx="157090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dirty="0">
                <a:solidFill>
                  <a:srgbClr val="4CB3E6"/>
                </a:solidFill>
                <a:latin typeface="Nunito Sans Black"/>
                <a:ea typeface="Nunito Sans Black"/>
                <a:cs typeface="Nunito Sans Black"/>
                <a:sym typeface="Nunito Sans Black"/>
              </a:rPr>
              <a:t>04</a:t>
            </a:r>
            <a:endParaRPr sz="4800" b="1" dirty="0">
              <a:solidFill>
                <a:srgbClr val="4CB3E6"/>
              </a:solidFill>
              <a:latin typeface="Nunito Sans Black"/>
              <a:ea typeface="Nunito Sans Black"/>
              <a:cs typeface="Nunito Sans Black"/>
              <a:sym typeface="Nunito Sans Black"/>
            </a:endParaRPr>
          </a:p>
        </p:txBody>
      </p:sp>
      <p:sp>
        <p:nvSpPr>
          <p:cNvPr id="76" name="Google Shape;76;p2"/>
          <p:cNvSpPr txBox="1"/>
          <p:nvPr/>
        </p:nvSpPr>
        <p:spPr>
          <a:xfrm>
            <a:off x="1273227" y="3549988"/>
            <a:ext cx="2095500" cy="1323399"/>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600"/>
              <a:buFont typeface="Noto Sans Symbols"/>
              <a:buChar char="▪"/>
            </a:pPr>
            <a:r>
              <a:rPr lang="en-US" sz="1600" dirty="0">
                <a:solidFill>
                  <a:srgbClr val="3F3F3F"/>
                </a:solidFill>
                <a:latin typeface="Nunito Sans"/>
                <a:ea typeface="Nunito Sans"/>
                <a:cs typeface="Nunito Sans"/>
                <a:sym typeface="Nunito Sans"/>
              </a:rPr>
              <a:t>Model compression: what it is, what it is for, when and why it is needed</a:t>
            </a:r>
          </a:p>
        </p:txBody>
      </p:sp>
      <p:sp>
        <p:nvSpPr>
          <p:cNvPr id="77" name="Google Shape;77;p2"/>
          <p:cNvSpPr txBox="1"/>
          <p:nvPr/>
        </p:nvSpPr>
        <p:spPr>
          <a:xfrm>
            <a:off x="3854502" y="3549988"/>
            <a:ext cx="2095500" cy="83095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600"/>
              <a:buFont typeface="Noto Sans Symbols"/>
              <a:buChar char="▪"/>
            </a:pPr>
            <a:r>
              <a:rPr lang="en-GB" sz="1600" dirty="0">
                <a:solidFill>
                  <a:srgbClr val="3F3F3F"/>
                </a:solidFill>
                <a:latin typeface="Nunito Sans"/>
                <a:ea typeface="Nunito Sans"/>
                <a:cs typeface="Nunito Sans"/>
                <a:sym typeface="Nunito Sans"/>
              </a:rPr>
              <a:t>Concepts and techniques</a:t>
            </a:r>
          </a:p>
          <a:p>
            <a:pPr marL="171450" lvl="0" indent="-171450">
              <a:buClr>
                <a:srgbClr val="3F3F3F"/>
              </a:buClr>
              <a:buSzPts val="1600"/>
              <a:buFont typeface="Noto Sans Symbols"/>
              <a:buChar char="▪"/>
            </a:pPr>
            <a:r>
              <a:rPr lang="en-GB" sz="1600" dirty="0">
                <a:solidFill>
                  <a:srgbClr val="3F3F3F"/>
                </a:solidFill>
                <a:latin typeface="Nunito Sans"/>
                <a:ea typeface="Nunito Sans"/>
                <a:cs typeface="Nunito Sans"/>
                <a:sym typeface="Nunito Sans"/>
              </a:rPr>
              <a:t>Main approaches</a:t>
            </a:r>
          </a:p>
        </p:txBody>
      </p:sp>
      <p:sp>
        <p:nvSpPr>
          <p:cNvPr id="78" name="Google Shape;78;p2"/>
          <p:cNvSpPr txBox="1"/>
          <p:nvPr/>
        </p:nvSpPr>
        <p:spPr>
          <a:xfrm>
            <a:off x="6321477" y="3549988"/>
            <a:ext cx="2095500" cy="83095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600"/>
              <a:buFont typeface="Noto Sans Symbols"/>
              <a:buChar char="▪"/>
            </a:pPr>
            <a:r>
              <a:rPr lang="en-GB" sz="1600" dirty="0">
                <a:solidFill>
                  <a:srgbClr val="3F3F3F"/>
                </a:solidFill>
                <a:latin typeface="Nunito Sans"/>
                <a:ea typeface="Nunito Sans"/>
                <a:cs typeface="Nunito Sans"/>
                <a:sym typeface="Nunito Sans"/>
              </a:rPr>
              <a:t>Concepts and techniques</a:t>
            </a:r>
          </a:p>
          <a:p>
            <a:pPr marL="171450" marR="0" lvl="0" indent="-171450" algn="l" rtl="0">
              <a:spcBef>
                <a:spcPts val="0"/>
              </a:spcBef>
              <a:spcAft>
                <a:spcPts val="0"/>
              </a:spcAft>
              <a:buClr>
                <a:srgbClr val="3F3F3F"/>
              </a:buClr>
              <a:buSzPts val="1600"/>
              <a:buFont typeface="Noto Sans Symbols"/>
              <a:buChar char="▪"/>
            </a:pPr>
            <a:r>
              <a:rPr lang="en-GB" sz="1600" dirty="0">
                <a:solidFill>
                  <a:srgbClr val="3F3F3F"/>
                </a:solidFill>
                <a:latin typeface="Nunito Sans"/>
                <a:ea typeface="Nunito Sans"/>
                <a:cs typeface="Nunito Sans"/>
                <a:sym typeface="Nunito Sans"/>
              </a:rPr>
              <a:t>Main approaches</a:t>
            </a:r>
          </a:p>
        </p:txBody>
      </p:sp>
      <p:sp>
        <p:nvSpPr>
          <p:cNvPr id="79" name="Google Shape;79;p2"/>
          <p:cNvSpPr txBox="1"/>
          <p:nvPr/>
        </p:nvSpPr>
        <p:spPr>
          <a:xfrm>
            <a:off x="8845602" y="3549988"/>
            <a:ext cx="2095500" cy="830956"/>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3F3F3F"/>
              </a:buClr>
              <a:buSzPts val="1600"/>
              <a:buFont typeface="Noto Sans Symbols"/>
              <a:buChar char="▪"/>
            </a:pPr>
            <a:r>
              <a:rPr lang="en-GB" sz="1600" dirty="0">
                <a:solidFill>
                  <a:srgbClr val="3F3F3F"/>
                </a:solidFill>
                <a:latin typeface="Nunito Sans"/>
                <a:ea typeface="Nunito Sans"/>
                <a:cs typeface="Nunito Sans"/>
                <a:sym typeface="Nunito Sans"/>
              </a:rPr>
              <a:t>Conclusions, questions and answers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671</TotalTime>
  <Words>4060</Words>
  <Application>Microsoft Office PowerPoint</Application>
  <PresentationFormat>Widescreen</PresentationFormat>
  <Paragraphs>487</Paragraphs>
  <Slides>117</Slides>
  <Notes>25</Notes>
  <HiddenSlides>0</HiddenSlides>
  <MMClips>3</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117</vt:i4>
      </vt:variant>
    </vt:vector>
  </HeadingPairs>
  <TitlesOfParts>
    <vt:vector size="131" baseType="lpstr">
      <vt:lpstr>Malgun Gothic</vt:lpstr>
      <vt:lpstr>Aptos</vt:lpstr>
      <vt:lpstr>Aptos Display</vt:lpstr>
      <vt:lpstr>Arial</vt:lpstr>
      <vt:lpstr>Calibri</vt:lpstr>
      <vt:lpstr>Cambria Math</vt:lpstr>
      <vt:lpstr>Courier New</vt:lpstr>
      <vt:lpstr>Noto Sans Symbols</vt:lpstr>
      <vt:lpstr>Nunito</vt:lpstr>
      <vt:lpstr>Nunito Sans</vt:lpstr>
      <vt:lpstr>Nunito Sans Black</vt:lpstr>
      <vt:lpstr>Trade Gothic Inline</vt:lpstr>
      <vt:lpstr>Office Theme</vt:lpstr>
      <vt:lpstr>Immagine bitmap</vt:lpstr>
      <vt:lpstr>Machine learning</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Reinforcement learning</vt:lpstr>
      <vt:lpstr>Reinforcement learning</vt:lpstr>
      <vt:lpstr>Reinforcement learning</vt:lpstr>
      <vt:lpstr>Reinforcement learning</vt:lpstr>
      <vt:lpstr>Reinforcement learning</vt:lpstr>
      <vt:lpstr>Reinforcement learning – The set-up</vt:lpstr>
      <vt:lpstr>Reinforcement learning</vt:lpstr>
      <vt:lpstr>Reinforcement learning – the reward problem</vt:lpstr>
      <vt:lpstr>Reinforcement learning</vt:lpstr>
      <vt:lpstr>Reinforcement learning</vt:lpstr>
      <vt:lpstr>PowerPoint Presentation</vt:lpstr>
      <vt:lpstr>Machine learning</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Want to try?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Bart Bozon</dc:creator>
  <cp:lastModifiedBy>Bart Bozon</cp:lastModifiedBy>
  <cp:revision>2</cp:revision>
  <dcterms:created xsi:type="dcterms:W3CDTF">2025-04-04T06:06:17Z</dcterms:created>
  <dcterms:modified xsi:type="dcterms:W3CDTF">2025-04-23T11:38:45Z</dcterms:modified>
</cp:coreProperties>
</file>